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5.jpg" ContentType="image/jpeg"/>
  <Override PartName="/ppt/media/image4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70" r:id="rId6"/>
    <p:sldId id="273" r:id="rId7"/>
    <p:sldId id="274" r:id="rId8"/>
    <p:sldId id="260" r:id="rId9"/>
    <p:sldId id="272" r:id="rId10"/>
    <p:sldId id="261" r:id="rId11"/>
    <p:sldId id="262" r:id="rId12"/>
    <p:sldId id="263" r:id="rId13"/>
    <p:sldId id="277" r:id="rId14"/>
    <p:sldId id="275" r:id="rId15"/>
    <p:sldId id="266" r:id="rId16"/>
    <p:sldId id="267" r:id="rId17"/>
  </p:sldIdLst>
  <p:sldSz cx="18288000" cy="10287000"/>
  <p:notesSz cx="6858000" cy="9144000"/>
  <p:embeddedFontLst>
    <p:embeddedFont>
      <p:font typeface="Algerian" panose="04020705040A02060702" pitchFamily="82" charset="0"/>
      <p:regular r:id="rId19"/>
    </p:embeddedFont>
    <p:embeddedFont>
      <p:font typeface="Amasis MT Pro Black" panose="02040A04050005020304" pitchFamily="18" charset="0"/>
      <p:bold r:id="rId20"/>
    </p:embeddedFont>
    <p:embeddedFont>
      <p:font typeface="Cambria Math" panose="02040503050406030204" pitchFamily="18" charset="0"/>
      <p:regular r:id="rId21"/>
    </p:embeddedFont>
    <p:embeddedFont>
      <p:font typeface="Codec Pro ExtraBold" panose="020B0604020202020204" charset="0"/>
      <p:regular r:id="rId22"/>
    </p:embeddedFont>
    <p:embeddedFont>
      <p:font typeface="Montserrat Light" panose="00000400000000000000" pitchFamily="2" charset="0"/>
      <p:regular r:id="rId23"/>
      <p:italic r:id="rId24"/>
    </p:embeddedFont>
    <p:embeddedFont>
      <p:font typeface="Open Sauce" panose="020B0604020202020204" charset="0"/>
      <p:regular r:id="rId25"/>
    </p:embeddedFont>
    <p:embeddedFont>
      <p:font typeface="Open Sauce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124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B5FACC-B58A-41BB-89A2-0F7BD7C3346E}"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661428-9F8B-4DF9-AEEC-2C22E71F7795}" type="slidenum">
              <a:rPr lang="en-US" smtClean="0"/>
              <a:t>‹#›</a:t>
            </a:fld>
            <a:endParaRPr lang="en-US"/>
          </a:p>
        </p:txBody>
      </p:sp>
    </p:spTree>
    <p:extLst>
      <p:ext uri="{BB962C8B-B14F-4D97-AF65-F5344CB8AC3E}">
        <p14:creationId xmlns:p14="http://schemas.microsoft.com/office/powerpoint/2010/main" val="3326719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661428-9F8B-4DF9-AEEC-2C22E71F7795}" type="slidenum">
              <a:rPr lang="en-US" smtClean="0"/>
              <a:t>9</a:t>
            </a:fld>
            <a:endParaRPr lang="en-US"/>
          </a:p>
        </p:txBody>
      </p:sp>
    </p:spTree>
    <p:extLst>
      <p:ext uri="{BB962C8B-B14F-4D97-AF65-F5344CB8AC3E}">
        <p14:creationId xmlns:p14="http://schemas.microsoft.com/office/powerpoint/2010/main" val="3062955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2.wdp"/><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hyperlink" Target="https://www.kaggle.com/datasets/nagasai524/facial-keypoint-detectio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3.png"/><Relationship Id="rId7"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a:p>
          </p:txBody>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a:p>
          </p:txBody>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1774995" y="2331679"/>
            <a:ext cx="3459096" cy="569486"/>
            <a:chOff x="0" y="0"/>
            <a:chExt cx="825638" cy="135928"/>
          </a:xfrm>
        </p:grpSpPr>
        <p:sp>
          <p:nvSpPr>
            <p:cNvPr id="13" name="Freeform 13"/>
            <p:cNvSpPr/>
            <p:nvPr/>
          </p:nvSpPr>
          <p:spPr>
            <a:xfrm>
              <a:off x="0" y="0"/>
              <a:ext cx="825638" cy="13592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004AAD"/>
            </a:solidFill>
          </p:spPr>
          <p:txBody>
            <a:bodyPr/>
            <a:lstStyle/>
            <a:p>
              <a:endParaRPr lang="en-US"/>
            </a:p>
          </p:txBody>
        </p:sp>
        <p:sp>
          <p:nvSpPr>
            <p:cNvPr id="14" name="TextBox 14"/>
            <p:cNvSpPr txBox="1"/>
            <p:nvPr/>
          </p:nvSpPr>
          <p:spPr>
            <a:xfrm>
              <a:off x="0" y="-19050"/>
              <a:ext cx="812800" cy="831850"/>
            </a:xfrm>
            <a:prstGeom prst="rect">
              <a:avLst/>
            </a:prstGeom>
          </p:spPr>
          <p:txBody>
            <a:bodyPr lIns="56055" tIns="56055" rIns="56055" bIns="56055" rtlCol="0" anchor="ctr"/>
            <a:lstStyle/>
            <a:p>
              <a:pPr algn="ctr">
                <a:lnSpc>
                  <a:spcPts val="3120"/>
                </a:lnSpc>
              </a:pPr>
              <a:r>
                <a:rPr lang="en-US" sz="2400">
                  <a:solidFill>
                    <a:srgbClr val="FFFFFF"/>
                  </a:solidFill>
                  <a:latin typeface="Montserrat Light"/>
                </a:rPr>
                <a:t>Presentation 2023</a:t>
              </a:r>
            </a:p>
          </p:txBody>
        </p:sp>
      </p:grpSp>
      <p:sp>
        <p:nvSpPr>
          <p:cNvPr id="15" name="Freeform 15"/>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TextBox 18"/>
          <p:cNvSpPr txBox="1"/>
          <p:nvPr/>
        </p:nvSpPr>
        <p:spPr>
          <a:xfrm>
            <a:off x="1774995" y="9379939"/>
            <a:ext cx="8553855" cy="737061"/>
          </a:xfrm>
          <a:prstGeom prst="rect">
            <a:avLst/>
          </a:prstGeom>
        </p:spPr>
        <p:txBody>
          <a:bodyPr lIns="0" tIns="0" rIns="0" bIns="0" rtlCol="0" anchor="t">
            <a:spAutoFit/>
          </a:bodyPr>
          <a:lstStyle/>
          <a:p>
            <a:pPr>
              <a:lnSpc>
                <a:spcPct val="107000"/>
              </a:lnSpc>
              <a:spcAft>
                <a:spcPts val="800"/>
              </a:spcAft>
            </a:pPr>
            <a:r>
              <a:rPr lang="en-US" sz="4800" dirty="0">
                <a:ln w="0"/>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24-25J-106</a:t>
            </a:r>
          </a:p>
        </p:txBody>
      </p:sp>
      <p:sp>
        <p:nvSpPr>
          <p:cNvPr id="19" name="TextBox 19"/>
          <p:cNvSpPr txBox="1"/>
          <p:nvPr/>
        </p:nvSpPr>
        <p:spPr>
          <a:xfrm>
            <a:off x="1759740" y="3111695"/>
            <a:ext cx="9674303" cy="4662367"/>
          </a:xfrm>
          <a:prstGeom prst="rect">
            <a:avLst/>
          </a:prstGeom>
          <a:ln>
            <a:solidFill>
              <a:schemeClr val="bg1"/>
            </a:solidFill>
          </a:ln>
        </p:spPr>
        <p:txBody>
          <a:bodyPr wrap="square" lIns="0" tIns="0" rIns="0" bIns="0" rtlCol="0" anchor="t">
            <a:spAutoFit/>
          </a:bodyPr>
          <a:lstStyle/>
          <a:p>
            <a:pPr>
              <a:lnSpc>
                <a:spcPct val="107000"/>
              </a:lnSpc>
              <a:spcAft>
                <a:spcPts val="800"/>
              </a:spcAft>
            </a:pPr>
            <a:r>
              <a:rPr lang="en-US" sz="7200" dirty="0">
                <a:ln w="0">
                  <a:solidFill>
                    <a:schemeClr val="accent1">
                      <a:lumMod val="75000"/>
                    </a:schemeClr>
                  </a:solidFill>
                </a:ln>
                <a:solidFill>
                  <a:srgbClr val="0070C0"/>
                </a:solidFill>
                <a:effectLst>
                  <a:outerShdw blurRad="38100" dist="25400" dir="5400000" algn="ctr" rotWithShape="0">
                    <a:srgbClr val="6E747A">
                      <a:alpha val="43000"/>
                    </a:srgbClr>
                  </a:outerShdw>
                </a:effectLst>
                <a:latin typeface="Times New Roman" panose="02020603050405020304" pitchFamily="18" charset="0"/>
                <a:ea typeface="DengXian" panose="02010600030101010101" pitchFamily="2" charset="-122"/>
                <a:cs typeface="Times New Roman" panose="02020603050405020304" pitchFamily="18" charset="0"/>
              </a:rPr>
              <a:t>Discover The Mental Health Status Using Social Media Behavioral Patterns</a:t>
            </a:r>
          </a:p>
        </p:txBody>
      </p:sp>
      <p:pic>
        <p:nvPicPr>
          <p:cNvPr id="17" name="Picture 16" descr="A cartoon of a person sitting on the floor with a phone in his hands&#10;&#10;Description automatically generated">
            <a:extLst>
              <a:ext uri="{FF2B5EF4-FFF2-40B4-BE49-F238E27FC236}">
                <a16:creationId xmlns:a16="http://schemas.microsoft.com/office/drawing/2014/main" id="{D4C6F6EF-A909-5F3A-170B-E1731E7672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01400" y="2901165"/>
            <a:ext cx="4495800" cy="4662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56" name="Picture 55" descr="A person painting a picture on a smartphone&#10;&#10;Description automatically generated">
            <a:extLst>
              <a:ext uri="{FF2B5EF4-FFF2-40B4-BE49-F238E27FC236}">
                <a16:creationId xmlns:a16="http://schemas.microsoft.com/office/drawing/2014/main" id="{4B37952F-10AD-E9F4-1ED4-7374F4F20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4" y="-652719"/>
            <a:ext cx="8485893" cy="6992595"/>
          </a:xfrm>
          <a:prstGeom prst="diagStripe">
            <a:avLst/>
          </a:prstGeom>
        </p:spPr>
      </p:pic>
      <p:grpSp>
        <p:nvGrpSpPr>
          <p:cNvPr id="5" name="Group 5"/>
          <p:cNvGrpSpPr/>
          <p:nvPr/>
        </p:nvGrpSpPr>
        <p:grpSpPr>
          <a:xfrm rot="19453402">
            <a:off x="-3732585" y="5565957"/>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004AAD"/>
            </a:solidFill>
          </p:spPr>
          <p:txBody>
            <a:bodyPr/>
            <a:lstStyle/>
            <a:p>
              <a:endParaRPr lang="en-US"/>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9202587">
            <a:off x="3095822" y="22713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004AAD"/>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3454794" y="1982365"/>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13" name="Group 13"/>
          <p:cNvGrpSpPr/>
          <p:nvPr/>
        </p:nvGrpSpPr>
        <p:grpSpPr>
          <a:xfrm>
            <a:off x="12098074" y="1594863"/>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004AAD"/>
            </a:solidFill>
          </p:spPr>
          <p:txBody>
            <a:bodyPr/>
            <a:lstStyle/>
            <a:p>
              <a:endParaRPr lang="en-US"/>
            </a:p>
          </p:txBody>
        </p:sp>
      </p:grpSp>
      <p:grpSp>
        <p:nvGrpSpPr>
          <p:cNvPr id="15" name="Group 15"/>
          <p:cNvGrpSpPr/>
          <p:nvPr/>
        </p:nvGrpSpPr>
        <p:grpSpPr>
          <a:xfrm>
            <a:off x="12222522" y="3998141"/>
            <a:ext cx="5224735" cy="1596428"/>
            <a:chOff x="0" y="0"/>
            <a:chExt cx="5093650" cy="1449360"/>
          </a:xfrm>
        </p:grpSpPr>
        <p:sp>
          <p:nvSpPr>
            <p:cNvPr id="16" name="Freeform 16"/>
            <p:cNvSpPr/>
            <p:nvPr/>
          </p:nvSpPr>
          <p:spPr>
            <a:xfrm>
              <a:off x="0" y="0"/>
              <a:ext cx="5093566" cy="1449324"/>
            </a:xfrm>
            <a:custGeom>
              <a:avLst/>
              <a:gdLst/>
              <a:ahLst/>
              <a:cxnLst/>
              <a:rect l="l" t="t" r="r" b="b"/>
              <a:pathLst>
                <a:path w="5093566" h="1449324">
                  <a:moveTo>
                    <a:pt x="4188439" y="0"/>
                  </a:moveTo>
                  <a:cubicBezTo>
                    <a:pt x="0" y="0"/>
                    <a:pt x="0" y="0"/>
                    <a:pt x="0" y="0"/>
                  </a:cubicBezTo>
                  <a:cubicBezTo>
                    <a:pt x="0" y="1449324"/>
                    <a:pt x="0" y="1449324"/>
                    <a:pt x="0" y="1449324"/>
                  </a:cubicBezTo>
                  <a:cubicBezTo>
                    <a:pt x="4188439" y="1449324"/>
                    <a:pt x="4188439" y="1449324"/>
                    <a:pt x="4188439" y="1449324"/>
                  </a:cubicBezTo>
                  <a:cubicBezTo>
                    <a:pt x="4687020" y="1449324"/>
                    <a:pt x="5093566" y="1123823"/>
                    <a:pt x="5093566" y="724662"/>
                  </a:cubicBezTo>
                  <a:cubicBezTo>
                    <a:pt x="5093566" y="325501"/>
                    <a:pt x="4687020" y="0"/>
                    <a:pt x="4188439"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17" name="Group 17"/>
          <p:cNvGrpSpPr/>
          <p:nvPr/>
        </p:nvGrpSpPr>
        <p:grpSpPr>
          <a:xfrm>
            <a:off x="10632909" y="3479725"/>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004AAD"/>
            </a:solidFill>
          </p:spPr>
          <p:txBody>
            <a:bodyPr/>
            <a:lstStyle/>
            <a:p>
              <a:endParaRPr lang="en-US"/>
            </a:p>
          </p:txBody>
        </p:sp>
      </p:grpSp>
      <p:grpSp>
        <p:nvGrpSpPr>
          <p:cNvPr id="19" name="Group 19"/>
          <p:cNvGrpSpPr/>
          <p:nvPr/>
        </p:nvGrpSpPr>
        <p:grpSpPr>
          <a:xfrm>
            <a:off x="10580955" y="5984968"/>
            <a:ext cx="6468784" cy="1594842"/>
            <a:chOff x="0" y="0"/>
            <a:chExt cx="5705942" cy="1447920"/>
          </a:xfrm>
        </p:grpSpPr>
        <p:sp>
          <p:nvSpPr>
            <p:cNvPr id="20" name="Freeform 20"/>
            <p:cNvSpPr/>
            <p:nvPr/>
          </p:nvSpPr>
          <p:spPr>
            <a:xfrm>
              <a:off x="0" y="0"/>
              <a:ext cx="5705789" cy="1447927"/>
            </a:xfrm>
            <a:custGeom>
              <a:avLst/>
              <a:gdLst/>
              <a:ahLst/>
              <a:cxnLst/>
              <a:rect l="l" t="t" r="r" b="b"/>
              <a:pathLst>
                <a:path w="5705789" h="1447927">
                  <a:moveTo>
                    <a:pt x="4691857" y="0"/>
                  </a:moveTo>
                  <a:cubicBezTo>
                    <a:pt x="0" y="0"/>
                    <a:pt x="0" y="0"/>
                    <a:pt x="0" y="0"/>
                  </a:cubicBezTo>
                  <a:cubicBezTo>
                    <a:pt x="0" y="1447927"/>
                    <a:pt x="0" y="1447927"/>
                    <a:pt x="0" y="1447927"/>
                  </a:cubicBezTo>
                  <a:cubicBezTo>
                    <a:pt x="4691857" y="1447927"/>
                    <a:pt x="4691857" y="1447927"/>
                    <a:pt x="4691857" y="1447927"/>
                  </a:cubicBezTo>
                  <a:cubicBezTo>
                    <a:pt x="5250471" y="1447927"/>
                    <a:pt x="5705789" y="1122807"/>
                    <a:pt x="5705789" y="724027"/>
                  </a:cubicBezTo>
                  <a:cubicBezTo>
                    <a:pt x="5705789" y="325247"/>
                    <a:pt x="5250471" y="0"/>
                    <a:pt x="4691857"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21" name="Group 21"/>
          <p:cNvGrpSpPr/>
          <p:nvPr/>
        </p:nvGrpSpPr>
        <p:grpSpPr>
          <a:xfrm>
            <a:off x="9061390" y="5606191"/>
            <a:ext cx="2264184" cy="2264184"/>
            <a:chOff x="0" y="0"/>
            <a:chExt cx="2055600" cy="2055600"/>
          </a:xfrm>
        </p:grpSpPr>
        <p:sp>
          <p:nvSpPr>
            <p:cNvPr id="22" name="Freeform 22"/>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004AAD"/>
            </a:solidFill>
          </p:spPr>
          <p:txBody>
            <a:bodyPr/>
            <a:lstStyle/>
            <a:p>
              <a:endParaRPr lang="en-US"/>
            </a:p>
          </p:txBody>
        </p:sp>
      </p:grpSp>
      <p:grpSp>
        <p:nvGrpSpPr>
          <p:cNvPr id="30" name="Group 30"/>
          <p:cNvGrpSpPr/>
          <p:nvPr/>
        </p:nvGrpSpPr>
        <p:grpSpPr>
          <a:xfrm>
            <a:off x="4021434" y="3576414"/>
            <a:ext cx="1508851" cy="1507794"/>
            <a:chOff x="0" y="0"/>
            <a:chExt cx="2056320" cy="2054880"/>
          </a:xfrm>
        </p:grpSpPr>
        <p:sp>
          <p:nvSpPr>
            <p:cNvPr id="31" name="Freeform 31"/>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545454"/>
            </a:solidFill>
          </p:spPr>
          <p:txBody>
            <a:bodyPr/>
            <a:lstStyle/>
            <a:p>
              <a:endParaRPr lang="en-US"/>
            </a:p>
          </p:txBody>
        </p:sp>
      </p:grpSp>
      <p:grpSp>
        <p:nvGrpSpPr>
          <p:cNvPr id="32" name="Group 32"/>
          <p:cNvGrpSpPr/>
          <p:nvPr/>
        </p:nvGrpSpPr>
        <p:grpSpPr>
          <a:xfrm>
            <a:off x="9493466" y="6087664"/>
            <a:ext cx="1332987" cy="1334389"/>
            <a:chOff x="0" y="0"/>
            <a:chExt cx="2054880" cy="2057040"/>
          </a:xfrm>
        </p:grpSpPr>
        <p:sp>
          <p:nvSpPr>
            <p:cNvPr id="33" name="Freeform 33"/>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34" name="Group 34"/>
          <p:cNvGrpSpPr/>
          <p:nvPr/>
        </p:nvGrpSpPr>
        <p:grpSpPr>
          <a:xfrm>
            <a:off x="11080643" y="3929681"/>
            <a:ext cx="1332987" cy="1334389"/>
            <a:chOff x="0" y="0"/>
            <a:chExt cx="2054880" cy="2057040"/>
          </a:xfrm>
        </p:grpSpPr>
        <p:sp>
          <p:nvSpPr>
            <p:cNvPr id="35" name="Freeform 35"/>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36" name="Group 36"/>
          <p:cNvGrpSpPr/>
          <p:nvPr/>
        </p:nvGrpSpPr>
        <p:grpSpPr>
          <a:xfrm>
            <a:off x="12589222" y="2129273"/>
            <a:ext cx="1332987" cy="1334389"/>
            <a:chOff x="0" y="0"/>
            <a:chExt cx="2054880" cy="2057040"/>
          </a:xfrm>
        </p:grpSpPr>
        <p:sp>
          <p:nvSpPr>
            <p:cNvPr id="37" name="Freeform 37"/>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38" name="Group 38"/>
          <p:cNvGrpSpPr/>
          <p:nvPr/>
        </p:nvGrpSpPr>
        <p:grpSpPr>
          <a:xfrm>
            <a:off x="0" y="9511283"/>
            <a:ext cx="22167374" cy="756667"/>
            <a:chOff x="0" y="0"/>
            <a:chExt cx="20125241" cy="686960"/>
          </a:xfrm>
        </p:grpSpPr>
        <p:sp>
          <p:nvSpPr>
            <p:cNvPr id="39" name="Freeform 39"/>
            <p:cNvSpPr/>
            <p:nvPr/>
          </p:nvSpPr>
          <p:spPr>
            <a:xfrm>
              <a:off x="0" y="0"/>
              <a:ext cx="20124916" cy="686944"/>
            </a:xfrm>
            <a:custGeom>
              <a:avLst/>
              <a:gdLst/>
              <a:ahLst/>
              <a:cxnLst/>
              <a:rect l="l" t="t" r="r" b="b"/>
              <a:pathLst>
                <a:path w="20124916" h="686944">
                  <a:moveTo>
                    <a:pt x="16548700" y="0"/>
                  </a:moveTo>
                  <a:cubicBezTo>
                    <a:pt x="0" y="0"/>
                    <a:pt x="0" y="0"/>
                    <a:pt x="0" y="0"/>
                  </a:cubicBezTo>
                  <a:cubicBezTo>
                    <a:pt x="0" y="686944"/>
                    <a:pt x="0" y="686944"/>
                    <a:pt x="0" y="686944"/>
                  </a:cubicBezTo>
                  <a:cubicBezTo>
                    <a:pt x="16548700" y="686944"/>
                    <a:pt x="16548700" y="686944"/>
                    <a:pt x="16548700" y="686944"/>
                  </a:cubicBezTo>
                  <a:cubicBezTo>
                    <a:pt x="18519037" y="686944"/>
                    <a:pt x="20124916" y="532675"/>
                    <a:pt x="20124916" y="343442"/>
                  </a:cubicBezTo>
                  <a:cubicBezTo>
                    <a:pt x="20124916" y="154208"/>
                    <a:pt x="18519037" y="0"/>
                    <a:pt x="16548700" y="0"/>
                  </a:cubicBezTo>
                  <a:close/>
                </a:path>
              </a:pathLst>
            </a:custGeom>
            <a:solidFill>
              <a:srgbClr val="545454"/>
            </a:solidFill>
          </p:spPr>
          <p:txBody>
            <a:bodyPr/>
            <a:lstStyle/>
            <a:p>
              <a:endParaRPr lang="en-US" dirty="0"/>
            </a:p>
          </p:txBody>
        </p:sp>
      </p:grpSp>
      <p:sp>
        <p:nvSpPr>
          <p:cNvPr id="41" name="Freeform 41"/>
          <p:cNvSpPr/>
          <p:nvPr/>
        </p:nvSpPr>
        <p:spPr>
          <a:xfrm>
            <a:off x="9672219" y="6254426"/>
            <a:ext cx="974600" cy="988985"/>
          </a:xfrm>
          <a:custGeom>
            <a:avLst/>
            <a:gdLst/>
            <a:ahLst/>
            <a:cxnLst/>
            <a:rect l="l" t="t" r="r" b="b"/>
            <a:pathLst>
              <a:path w="974600" h="988985">
                <a:moveTo>
                  <a:pt x="0" y="0"/>
                </a:moveTo>
                <a:lnTo>
                  <a:pt x="974600" y="0"/>
                </a:lnTo>
                <a:lnTo>
                  <a:pt x="974600" y="988985"/>
                </a:lnTo>
                <a:lnTo>
                  <a:pt x="0" y="988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4" name="TextBox 44"/>
          <p:cNvSpPr txBox="1"/>
          <p:nvPr/>
        </p:nvSpPr>
        <p:spPr>
          <a:xfrm>
            <a:off x="13285875" y="4501135"/>
            <a:ext cx="4161382" cy="427425"/>
          </a:xfrm>
          <a:prstGeom prst="rect">
            <a:avLst/>
          </a:prstGeom>
        </p:spPr>
        <p:txBody>
          <a:bodyPr lIns="0" tIns="0" rIns="0" bIns="0" rtlCol="0" anchor="t">
            <a:spAutoFit/>
          </a:bodyPr>
          <a:lstStyle/>
          <a:p>
            <a:pPr marL="0" lvl="1" indent="0" algn="l">
              <a:lnSpc>
                <a:spcPts val="3645"/>
              </a:lnSpc>
              <a:spcBef>
                <a:spcPct val="0"/>
              </a:spcBef>
            </a:pPr>
            <a:r>
              <a:rPr lang="en-US" sz="2700" b="1" dirty="0">
                <a:latin typeface="Times New Roman" panose="02020603050405020304" pitchFamily="18" charset="0"/>
                <a:cs typeface="Times New Roman" panose="02020603050405020304" pitchFamily="18" charset="0"/>
              </a:rPr>
              <a:t>Image Processing </a:t>
            </a:r>
            <a:endParaRPr lang="en-US" sz="2700" b="1" spc="258" dirty="0">
              <a:latin typeface="Times New Roman" panose="02020603050405020304" pitchFamily="18" charset="0"/>
              <a:cs typeface="Times New Roman" panose="02020603050405020304" pitchFamily="18" charset="0"/>
            </a:endParaRPr>
          </a:p>
        </p:txBody>
      </p:sp>
      <p:sp>
        <p:nvSpPr>
          <p:cNvPr id="45" name="TextBox 45"/>
          <p:cNvSpPr txBox="1"/>
          <p:nvPr/>
        </p:nvSpPr>
        <p:spPr>
          <a:xfrm>
            <a:off x="14461109" y="2336512"/>
            <a:ext cx="3479996" cy="889090"/>
          </a:xfrm>
          <a:prstGeom prst="rect">
            <a:avLst/>
          </a:prstGeom>
        </p:spPr>
        <p:txBody>
          <a:bodyPr wrap="square" lIns="0" tIns="0" rIns="0" bIns="0" rtlCol="0" anchor="t">
            <a:spAutoFit/>
          </a:bodyPr>
          <a:lstStyle/>
          <a:p>
            <a:pPr marL="0" lvl="1" indent="0" algn="l">
              <a:lnSpc>
                <a:spcPts val="3645"/>
              </a:lnSpc>
              <a:spcBef>
                <a:spcPct val="0"/>
              </a:spcBef>
            </a:pPr>
            <a:r>
              <a:rPr lang="en-US" sz="2700" b="1" spc="258" dirty="0">
                <a:solidFill>
                  <a:srgbClr val="231F20"/>
                </a:solidFill>
                <a:latin typeface="Times New Roman" panose="02020603050405020304" pitchFamily="18" charset="0"/>
                <a:cs typeface="Times New Roman" panose="02020603050405020304" pitchFamily="18" charset="0"/>
              </a:rPr>
              <a:t>Natural language processing</a:t>
            </a:r>
          </a:p>
        </p:txBody>
      </p:sp>
      <p:sp>
        <p:nvSpPr>
          <p:cNvPr id="46" name="TextBox 46"/>
          <p:cNvSpPr txBox="1"/>
          <p:nvPr/>
        </p:nvSpPr>
        <p:spPr>
          <a:xfrm>
            <a:off x="1463250" y="5200912"/>
            <a:ext cx="7911078" cy="1922770"/>
          </a:xfrm>
          <a:prstGeom prst="rect">
            <a:avLst/>
          </a:prstGeom>
        </p:spPr>
        <p:txBody>
          <a:bodyPr wrap="square" lIns="0" tIns="0" rIns="0" bIns="0" rtlCol="0" anchor="t">
            <a:spAutoFit/>
          </a:bodyPr>
          <a:lstStyle/>
          <a:p>
            <a:pPr>
              <a:lnSpc>
                <a:spcPct val="150000"/>
              </a:lnSpc>
            </a:pPr>
            <a:r>
              <a:rPr lang="en-US" sz="4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Identify the long-term mental status</a:t>
            </a:r>
            <a:endParaRPr lang="en-US" sz="4400" b="1" kern="100" dirty="0">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47" name="TextBox 47"/>
          <p:cNvSpPr txBox="1"/>
          <p:nvPr/>
        </p:nvSpPr>
        <p:spPr>
          <a:xfrm>
            <a:off x="4278269" y="3826280"/>
            <a:ext cx="1366316" cy="929100"/>
          </a:xfrm>
          <a:prstGeom prst="rect">
            <a:avLst/>
          </a:prstGeom>
        </p:spPr>
        <p:txBody>
          <a:bodyPr lIns="0" tIns="0" rIns="0" bIns="0" rtlCol="0" anchor="t">
            <a:spAutoFit/>
          </a:bodyPr>
          <a:lstStyle/>
          <a:p>
            <a:pPr marL="0" lvl="1" indent="0" algn="l">
              <a:lnSpc>
                <a:spcPts val="7923"/>
              </a:lnSpc>
              <a:spcBef>
                <a:spcPct val="0"/>
              </a:spcBef>
            </a:pPr>
            <a:r>
              <a:rPr lang="en-US" sz="5741" spc="562" dirty="0">
                <a:solidFill>
                  <a:srgbClr val="FFFFFF"/>
                </a:solidFill>
                <a:latin typeface="Open Sauce Bold"/>
              </a:rPr>
              <a:t>02</a:t>
            </a:r>
          </a:p>
        </p:txBody>
      </p:sp>
      <p:sp>
        <p:nvSpPr>
          <p:cNvPr id="48" name="TextBox 48"/>
          <p:cNvSpPr txBox="1"/>
          <p:nvPr/>
        </p:nvSpPr>
        <p:spPr>
          <a:xfrm>
            <a:off x="11642549" y="6515572"/>
            <a:ext cx="5090065" cy="427425"/>
          </a:xfrm>
          <a:prstGeom prst="rect">
            <a:avLst/>
          </a:prstGeom>
        </p:spPr>
        <p:txBody>
          <a:bodyPr wrap="square" lIns="0" tIns="0" rIns="0" bIns="0" rtlCol="0" anchor="t">
            <a:spAutoFit/>
          </a:bodyPr>
          <a:lstStyle/>
          <a:p>
            <a:pPr marL="0" lvl="1" indent="0" algn="l">
              <a:lnSpc>
                <a:spcPts val="3645"/>
              </a:lnSpc>
              <a:spcBef>
                <a:spcPct val="0"/>
              </a:spcBef>
            </a:pPr>
            <a:r>
              <a:rPr lang="en-US" sz="2700" b="1" spc="258" dirty="0">
                <a:solidFill>
                  <a:srgbClr val="231F20"/>
                </a:solidFill>
                <a:latin typeface="Times New Roman" panose="02020603050405020304" pitchFamily="18" charset="0"/>
                <a:cs typeface="Times New Roman" panose="02020603050405020304" pitchFamily="18" charset="0"/>
              </a:rPr>
              <a:t>Content Analyzing</a:t>
            </a:r>
          </a:p>
        </p:txBody>
      </p:sp>
      <p:sp>
        <p:nvSpPr>
          <p:cNvPr id="57" name="Freeform 42">
            <a:extLst>
              <a:ext uri="{FF2B5EF4-FFF2-40B4-BE49-F238E27FC236}">
                <a16:creationId xmlns:a16="http://schemas.microsoft.com/office/drawing/2014/main" id="{4F1152BD-4220-D8F6-F82D-C1914ECDE558}"/>
              </a:ext>
            </a:extLst>
          </p:cNvPr>
          <p:cNvSpPr/>
          <p:nvPr/>
        </p:nvSpPr>
        <p:spPr>
          <a:xfrm>
            <a:off x="12735938" y="2284239"/>
            <a:ext cx="989317" cy="980660"/>
          </a:xfrm>
          <a:custGeom>
            <a:avLst/>
            <a:gdLst/>
            <a:ahLst/>
            <a:cxnLst/>
            <a:rect l="l" t="t" r="r" b="b"/>
            <a:pathLst>
              <a:path w="989317" h="980660">
                <a:moveTo>
                  <a:pt x="0" y="0"/>
                </a:moveTo>
                <a:lnTo>
                  <a:pt x="989317" y="0"/>
                </a:lnTo>
                <a:lnTo>
                  <a:pt x="989317" y="980660"/>
                </a:lnTo>
                <a:lnTo>
                  <a:pt x="0" y="9806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 name="Freeform 29">
            <a:extLst>
              <a:ext uri="{FF2B5EF4-FFF2-40B4-BE49-F238E27FC236}">
                <a16:creationId xmlns:a16="http://schemas.microsoft.com/office/drawing/2014/main" id="{4CB36B18-BD4A-F626-8C3B-8070F000C8DD}"/>
              </a:ext>
            </a:extLst>
          </p:cNvPr>
          <p:cNvSpPr/>
          <p:nvPr/>
        </p:nvSpPr>
        <p:spPr>
          <a:xfrm>
            <a:off x="11373343" y="3968180"/>
            <a:ext cx="724731" cy="1065909"/>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 name="TextBox 2">
            <a:extLst>
              <a:ext uri="{FF2B5EF4-FFF2-40B4-BE49-F238E27FC236}">
                <a16:creationId xmlns:a16="http://schemas.microsoft.com/office/drawing/2014/main" id="{1A12A139-88C5-794A-008C-1B525DE91A16}"/>
              </a:ext>
            </a:extLst>
          </p:cNvPr>
          <p:cNvSpPr txBox="1"/>
          <p:nvPr/>
        </p:nvSpPr>
        <p:spPr>
          <a:xfrm>
            <a:off x="14671063" y="219112"/>
            <a:ext cx="361693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Ekanayaka</a:t>
            </a:r>
            <a:r>
              <a:rPr lang="en-US" sz="2800" dirty="0">
                <a:latin typeface="Times New Roman" panose="02020603050405020304" pitchFamily="18" charset="0"/>
                <a:cs typeface="Times New Roman" panose="02020603050405020304" pitchFamily="18" charset="0"/>
              </a:rPr>
              <a:t> E.M.C.S.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5572"/>
            <a:ext cx="9786210" cy="5504744"/>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txBody>
            <a:bodyPr/>
            <a:lstStyle/>
            <a:p>
              <a:endParaRPr lang="en-US"/>
            </a:p>
          </p:txBody>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38888" b="-38888"/>
              </a:stretch>
            </a:blipFill>
          </p:spPr>
          <p:txBody>
            <a:bodyPr/>
            <a:lstStyle/>
            <a:p>
              <a:endParaRPr lang="en-US"/>
            </a:p>
          </p:txBody>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004AAD"/>
            </a:solidFill>
          </p:spPr>
          <p:txBody>
            <a:bodyPr/>
            <a:lstStyle/>
            <a:p>
              <a:endParaRPr lang="en-US"/>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842793" y="956584"/>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004AAD"/>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3029674" y="2701105"/>
            <a:ext cx="475700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13" name="Group 13"/>
          <p:cNvGrpSpPr/>
          <p:nvPr/>
        </p:nvGrpSpPr>
        <p:grpSpPr>
          <a:xfrm>
            <a:off x="11633933" y="2299517"/>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004AAD"/>
            </a:solidFill>
          </p:spPr>
          <p:txBody>
            <a:bodyPr/>
            <a:lstStyle/>
            <a:p>
              <a:endParaRPr lang="en-US"/>
            </a:p>
          </p:txBody>
        </p:sp>
      </p:grpSp>
      <p:grpSp>
        <p:nvGrpSpPr>
          <p:cNvPr id="15" name="Group 15"/>
          <p:cNvGrpSpPr/>
          <p:nvPr/>
        </p:nvGrpSpPr>
        <p:grpSpPr>
          <a:xfrm>
            <a:off x="11340722" y="5316755"/>
            <a:ext cx="5928334" cy="1596428"/>
            <a:chOff x="0" y="0"/>
            <a:chExt cx="5093650" cy="1449360"/>
          </a:xfrm>
        </p:grpSpPr>
        <p:sp>
          <p:nvSpPr>
            <p:cNvPr id="16" name="Freeform 16"/>
            <p:cNvSpPr/>
            <p:nvPr/>
          </p:nvSpPr>
          <p:spPr>
            <a:xfrm>
              <a:off x="0" y="0"/>
              <a:ext cx="5093566" cy="1449324"/>
            </a:xfrm>
            <a:custGeom>
              <a:avLst/>
              <a:gdLst/>
              <a:ahLst/>
              <a:cxnLst/>
              <a:rect l="l" t="t" r="r" b="b"/>
              <a:pathLst>
                <a:path w="5093566" h="1449324">
                  <a:moveTo>
                    <a:pt x="4188439" y="0"/>
                  </a:moveTo>
                  <a:cubicBezTo>
                    <a:pt x="0" y="0"/>
                    <a:pt x="0" y="0"/>
                    <a:pt x="0" y="0"/>
                  </a:cubicBezTo>
                  <a:cubicBezTo>
                    <a:pt x="0" y="1449324"/>
                    <a:pt x="0" y="1449324"/>
                    <a:pt x="0" y="1449324"/>
                  </a:cubicBezTo>
                  <a:cubicBezTo>
                    <a:pt x="4188439" y="1449324"/>
                    <a:pt x="4188439" y="1449324"/>
                    <a:pt x="4188439" y="1449324"/>
                  </a:cubicBezTo>
                  <a:cubicBezTo>
                    <a:pt x="4687020" y="1449324"/>
                    <a:pt x="5093566" y="1123823"/>
                    <a:pt x="5093566" y="724662"/>
                  </a:cubicBezTo>
                  <a:cubicBezTo>
                    <a:pt x="5093566" y="325501"/>
                    <a:pt x="4687020" y="0"/>
                    <a:pt x="4188439"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17" name="Group 17"/>
          <p:cNvGrpSpPr/>
          <p:nvPr/>
        </p:nvGrpSpPr>
        <p:grpSpPr>
          <a:xfrm>
            <a:off x="10207044" y="4914306"/>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004AAD"/>
            </a:solidFill>
          </p:spPr>
          <p:txBody>
            <a:bodyPr/>
            <a:lstStyle/>
            <a:p>
              <a:endParaRPr lang="en-US"/>
            </a:p>
          </p:txBody>
        </p:sp>
      </p:grpSp>
      <p:grpSp>
        <p:nvGrpSpPr>
          <p:cNvPr id="27" name="Group 27"/>
          <p:cNvGrpSpPr/>
          <p:nvPr/>
        </p:nvGrpSpPr>
        <p:grpSpPr>
          <a:xfrm>
            <a:off x="4021434" y="3576414"/>
            <a:ext cx="1508851" cy="1507794"/>
            <a:chOff x="0" y="0"/>
            <a:chExt cx="2056320" cy="2054880"/>
          </a:xfrm>
        </p:grpSpPr>
        <p:sp>
          <p:nvSpPr>
            <p:cNvPr id="28" name="Freeform 28"/>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545454"/>
            </a:solidFill>
          </p:spPr>
          <p:txBody>
            <a:bodyPr/>
            <a:lstStyle/>
            <a:p>
              <a:endParaRPr lang="en-US"/>
            </a:p>
          </p:txBody>
        </p:sp>
      </p:grpSp>
      <p:grpSp>
        <p:nvGrpSpPr>
          <p:cNvPr id="37" name="Group 37"/>
          <p:cNvGrpSpPr/>
          <p:nvPr/>
        </p:nvGrpSpPr>
        <p:grpSpPr>
          <a:xfrm>
            <a:off x="12157099" y="2710496"/>
            <a:ext cx="1332987" cy="1334389"/>
            <a:chOff x="0" y="0"/>
            <a:chExt cx="2054880" cy="2057040"/>
          </a:xfrm>
        </p:grpSpPr>
        <p:sp>
          <p:nvSpPr>
            <p:cNvPr id="38" name="Freeform 38"/>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35" name="Group 35"/>
          <p:cNvGrpSpPr/>
          <p:nvPr/>
        </p:nvGrpSpPr>
        <p:grpSpPr>
          <a:xfrm>
            <a:off x="10740689" y="5447754"/>
            <a:ext cx="1332987" cy="1334389"/>
            <a:chOff x="0" y="0"/>
            <a:chExt cx="2054880" cy="2057040"/>
          </a:xfrm>
        </p:grpSpPr>
        <p:sp>
          <p:nvSpPr>
            <p:cNvPr id="36" name="Freeform 3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39" name="Group 39"/>
          <p:cNvGrpSpPr/>
          <p:nvPr/>
        </p:nvGrpSpPr>
        <p:grpSpPr>
          <a:xfrm>
            <a:off x="-2498" y="9530333"/>
            <a:ext cx="22167374" cy="756667"/>
            <a:chOff x="0" y="0"/>
            <a:chExt cx="20125241" cy="686960"/>
          </a:xfrm>
        </p:grpSpPr>
        <p:sp>
          <p:nvSpPr>
            <p:cNvPr id="40" name="Freeform 40"/>
            <p:cNvSpPr/>
            <p:nvPr/>
          </p:nvSpPr>
          <p:spPr>
            <a:xfrm>
              <a:off x="0" y="0"/>
              <a:ext cx="20124916" cy="686944"/>
            </a:xfrm>
            <a:custGeom>
              <a:avLst/>
              <a:gdLst/>
              <a:ahLst/>
              <a:cxnLst/>
              <a:rect l="l" t="t" r="r" b="b"/>
              <a:pathLst>
                <a:path w="20124916" h="686944">
                  <a:moveTo>
                    <a:pt x="16548700" y="0"/>
                  </a:moveTo>
                  <a:cubicBezTo>
                    <a:pt x="0" y="0"/>
                    <a:pt x="0" y="0"/>
                    <a:pt x="0" y="0"/>
                  </a:cubicBezTo>
                  <a:cubicBezTo>
                    <a:pt x="0" y="686944"/>
                    <a:pt x="0" y="686944"/>
                    <a:pt x="0" y="686944"/>
                  </a:cubicBezTo>
                  <a:cubicBezTo>
                    <a:pt x="16548700" y="686944"/>
                    <a:pt x="16548700" y="686944"/>
                    <a:pt x="16548700" y="686944"/>
                  </a:cubicBezTo>
                  <a:cubicBezTo>
                    <a:pt x="18519037" y="686944"/>
                    <a:pt x="20124916" y="532675"/>
                    <a:pt x="20124916" y="343442"/>
                  </a:cubicBezTo>
                  <a:cubicBezTo>
                    <a:pt x="20124916" y="154208"/>
                    <a:pt x="18519037" y="0"/>
                    <a:pt x="16548700" y="0"/>
                  </a:cubicBezTo>
                  <a:close/>
                </a:path>
              </a:pathLst>
            </a:custGeom>
            <a:solidFill>
              <a:srgbClr val="545454"/>
            </a:solidFill>
          </p:spPr>
          <p:txBody>
            <a:bodyPr/>
            <a:lstStyle/>
            <a:p>
              <a:endParaRPr lang="en-US"/>
            </a:p>
          </p:txBody>
        </p:sp>
      </p:grpSp>
      <p:sp>
        <p:nvSpPr>
          <p:cNvPr id="44" name="TextBox 44"/>
          <p:cNvSpPr txBox="1"/>
          <p:nvPr/>
        </p:nvSpPr>
        <p:spPr>
          <a:xfrm>
            <a:off x="12786030" y="5793170"/>
            <a:ext cx="4222784" cy="427425"/>
          </a:xfrm>
          <a:prstGeom prst="rect">
            <a:avLst/>
          </a:prstGeom>
        </p:spPr>
        <p:txBody>
          <a:bodyPr wrap="square" lIns="0" tIns="0" rIns="0" bIns="0" rtlCol="0" anchor="t">
            <a:spAutoFit/>
          </a:bodyPr>
          <a:lstStyle/>
          <a:p>
            <a:pPr marL="0" lvl="1" indent="0" algn="l">
              <a:lnSpc>
                <a:spcPts val="3645"/>
              </a:lnSpc>
              <a:spcBef>
                <a:spcPct val="0"/>
              </a:spcBef>
            </a:pPr>
            <a:r>
              <a:rPr lang="en-US" sz="2700" b="1" spc="258" dirty="0">
                <a:solidFill>
                  <a:srgbClr val="231F20"/>
                </a:solidFill>
                <a:latin typeface="Times New Roman" panose="02020603050405020304" pitchFamily="18" charset="0"/>
                <a:cs typeface="Times New Roman" panose="02020603050405020304" pitchFamily="18" charset="0"/>
              </a:rPr>
              <a:t>Time Durations</a:t>
            </a:r>
          </a:p>
        </p:txBody>
      </p:sp>
      <p:sp>
        <p:nvSpPr>
          <p:cNvPr id="47" name="TextBox 47"/>
          <p:cNvSpPr txBox="1"/>
          <p:nvPr/>
        </p:nvSpPr>
        <p:spPr>
          <a:xfrm>
            <a:off x="4240169" y="3826280"/>
            <a:ext cx="1366316" cy="929100"/>
          </a:xfrm>
          <a:prstGeom prst="rect">
            <a:avLst/>
          </a:prstGeom>
        </p:spPr>
        <p:txBody>
          <a:bodyPr lIns="0" tIns="0" rIns="0" bIns="0" rtlCol="0" anchor="t">
            <a:spAutoFit/>
          </a:bodyPr>
          <a:lstStyle/>
          <a:p>
            <a:pPr marL="0" lvl="1" indent="0" algn="l">
              <a:lnSpc>
                <a:spcPts val="7923"/>
              </a:lnSpc>
              <a:spcBef>
                <a:spcPct val="0"/>
              </a:spcBef>
            </a:pPr>
            <a:r>
              <a:rPr lang="en-US" sz="5741" spc="562" dirty="0">
                <a:solidFill>
                  <a:srgbClr val="FFFFFF"/>
                </a:solidFill>
                <a:latin typeface="Open Sauce Bold"/>
              </a:rPr>
              <a:t>03</a:t>
            </a:r>
          </a:p>
        </p:txBody>
      </p:sp>
      <p:sp>
        <p:nvSpPr>
          <p:cNvPr id="55" name="TextBox 48"/>
          <p:cNvSpPr txBox="1"/>
          <p:nvPr/>
        </p:nvSpPr>
        <p:spPr>
          <a:xfrm>
            <a:off x="14164798" y="3008689"/>
            <a:ext cx="2980202" cy="1350754"/>
          </a:xfrm>
          <a:prstGeom prst="rect">
            <a:avLst/>
          </a:prstGeom>
        </p:spPr>
        <p:txBody>
          <a:bodyPr wrap="square" lIns="0" tIns="0" rIns="0" bIns="0" rtlCol="0" anchor="t">
            <a:spAutoFit/>
          </a:bodyPr>
          <a:lstStyle/>
          <a:p>
            <a:pPr marL="0" lvl="1">
              <a:lnSpc>
                <a:spcPts val="3645"/>
              </a:lnSpc>
              <a:spcBef>
                <a:spcPct val="0"/>
              </a:spcBef>
            </a:pPr>
            <a:r>
              <a:rPr lang="en-US" sz="2700" b="1" dirty="0">
                <a:effectLst/>
                <a:latin typeface="Times New Roman" panose="02020603050405020304" pitchFamily="18" charset="0"/>
                <a:ea typeface="DengXian" panose="02010600030101010101" pitchFamily="2" charset="-122"/>
                <a:cs typeface="Times New Roman" panose="02020603050405020304" pitchFamily="18" charset="0"/>
              </a:rPr>
              <a:t>Time &amp; Location Tracking</a:t>
            </a:r>
            <a:endParaRPr lang="en-US" sz="27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lvl="1" indent="0" algn="l">
              <a:lnSpc>
                <a:spcPts val="3645"/>
              </a:lnSpc>
              <a:spcBef>
                <a:spcPct val="0"/>
              </a:spcBef>
            </a:pPr>
            <a:r>
              <a:rPr lang="en-US" sz="2700" b="1" spc="258" dirty="0">
                <a:solidFill>
                  <a:srgbClr val="231F20"/>
                </a:solidFill>
                <a:latin typeface="Times New Roman" panose="02020603050405020304" pitchFamily="18" charset="0"/>
                <a:cs typeface="Times New Roman" panose="02020603050405020304" pitchFamily="18" charset="0"/>
              </a:rPr>
              <a:t> </a:t>
            </a:r>
          </a:p>
        </p:txBody>
      </p:sp>
      <p:sp>
        <p:nvSpPr>
          <p:cNvPr id="49" name="TextBox 48">
            <a:extLst>
              <a:ext uri="{FF2B5EF4-FFF2-40B4-BE49-F238E27FC236}">
                <a16:creationId xmlns:a16="http://schemas.microsoft.com/office/drawing/2014/main" id="{9D18494C-3E71-2E18-0FD0-37DB1DEEF871}"/>
              </a:ext>
            </a:extLst>
          </p:cNvPr>
          <p:cNvSpPr txBox="1"/>
          <p:nvPr/>
        </p:nvSpPr>
        <p:spPr>
          <a:xfrm>
            <a:off x="1211941" y="5385402"/>
            <a:ext cx="8152726" cy="2123658"/>
          </a:xfrm>
          <a:prstGeom prst="rect">
            <a:avLst/>
          </a:prstGeom>
          <a:noFill/>
        </p:spPr>
        <p:txBody>
          <a:bodyPr wrap="square" rtlCol="0">
            <a:spAutoFit/>
          </a:bodyPr>
          <a:lstStyle/>
          <a:p>
            <a:r>
              <a:rPr lang="en-US" sz="4400" b="1" dirty="0">
                <a:effectLst/>
                <a:latin typeface="Times New Roman" panose="02020603050405020304" pitchFamily="18" charset="0"/>
                <a:cs typeface="Times New Roman" panose="02020603050405020304" pitchFamily="18" charset="0"/>
              </a:rPr>
              <a:t>Track times and durations that user spends on the platform</a:t>
            </a:r>
            <a:endParaRPr lang="en-US" sz="4400" b="1"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en-US" sz="4400" b="1" dirty="0">
              <a:latin typeface="Times New Roman" panose="02020603050405020304" pitchFamily="18" charset="0"/>
              <a:cs typeface="Times New Roman" panose="02020603050405020304" pitchFamily="18" charset="0"/>
            </a:endParaRPr>
          </a:p>
        </p:txBody>
      </p:sp>
      <p:pic>
        <p:nvPicPr>
          <p:cNvPr id="52" name="Picture 51" descr="A black and white map pointer&#10;&#10;Description automatically generated">
            <a:extLst>
              <a:ext uri="{FF2B5EF4-FFF2-40B4-BE49-F238E27FC236}">
                <a16:creationId xmlns:a16="http://schemas.microsoft.com/office/drawing/2014/main" id="{396A9416-3895-CA0F-D788-5AA034A2E02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585" b="94623" l="10000" r="90000">
                        <a14:foregroundMark x1="26829" y1="42264" x2="36951" y2="46887"/>
                        <a14:foregroundMark x1="66220" y1="90000" x2="70244" y2="90755"/>
                        <a14:foregroundMark x1="79390" y1="78962" x2="82439" y2="86038"/>
                        <a14:foregroundMark x1="38902" y1="93113" x2="50000" y2="94623"/>
                        <a14:foregroundMark x1="45976" y1="8585" x2="50000" y2="8585"/>
                      </a14:backgroundRemoval>
                    </a14:imgEffect>
                  </a14:imgLayer>
                </a14:imgProps>
              </a:ext>
              <a:ext uri="{28A0092B-C50C-407E-A947-70E740481C1C}">
                <a14:useLocalDpi xmlns:a14="http://schemas.microsoft.com/office/drawing/2010/main" val="0"/>
              </a:ext>
            </a:extLst>
          </a:blip>
          <a:stretch>
            <a:fillRect/>
          </a:stretch>
        </p:blipFill>
        <p:spPr>
          <a:xfrm>
            <a:off x="12358697" y="2820968"/>
            <a:ext cx="815517" cy="1054205"/>
          </a:xfrm>
          <a:prstGeom prst="rect">
            <a:avLst/>
          </a:prstGeom>
        </p:spPr>
      </p:pic>
      <p:pic>
        <p:nvPicPr>
          <p:cNvPr id="54" name="Picture 53" descr="A black clock with a black background&#10;&#10;Description automatically generated">
            <a:extLst>
              <a:ext uri="{FF2B5EF4-FFF2-40B4-BE49-F238E27FC236}">
                <a16:creationId xmlns:a16="http://schemas.microsoft.com/office/drawing/2014/main" id="{4BA7B27E-7255-3E23-6946-9FAC7E0A19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5873" y="5505625"/>
            <a:ext cx="1093427" cy="1093427"/>
          </a:xfrm>
          <a:prstGeom prst="rect">
            <a:avLst/>
          </a:prstGeom>
        </p:spPr>
      </p:pic>
      <p:sp>
        <p:nvSpPr>
          <p:cNvPr id="19" name="TextBox 18">
            <a:extLst>
              <a:ext uri="{FF2B5EF4-FFF2-40B4-BE49-F238E27FC236}">
                <a16:creationId xmlns:a16="http://schemas.microsoft.com/office/drawing/2014/main" id="{641798CB-17FC-6D43-641C-01E3DB6DF1D0}"/>
              </a:ext>
            </a:extLst>
          </p:cNvPr>
          <p:cNvSpPr txBox="1"/>
          <p:nvPr/>
        </p:nvSpPr>
        <p:spPr>
          <a:xfrm>
            <a:off x="14671063" y="231803"/>
            <a:ext cx="361693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Nanayakkara</a:t>
            </a:r>
            <a:r>
              <a:rPr lang="en-US" sz="2800" dirty="0">
                <a:latin typeface="Times New Roman" panose="02020603050405020304" pitchFamily="18" charset="0"/>
                <a:cs typeface="Times New Roman" panose="02020603050405020304" pitchFamily="18" charset="0"/>
              </a:rPr>
              <a:t> A.A.R.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2018" y="-51760"/>
            <a:ext cx="9970323" cy="5608307"/>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txBody>
            <a:bodyPr/>
            <a:lstStyle/>
            <a:p>
              <a:endParaRPr lang="en-US"/>
            </a:p>
          </p:txBody>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38888" b="-38888"/>
              </a:stretch>
            </a:blipFill>
          </p:spPr>
          <p:txBody>
            <a:bodyPr/>
            <a:lstStyle/>
            <a:p>
              <a:endParaRPr lang="en-US"/>
            </a:p>
          </p:txBody>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004AAD"/>
            </a:solidFill>
          </p:spPr>
          <p:txBody>
            <a:bodyPr/>
            <a:lstStyle/>
            <a:p>
              <a:endParaRPr lang="en-US"/>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004AAD"/>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3579564" y="587429"/>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13" name="Group 13"/>
          <p:cNvGrpSpPr/>
          <p:nvPr/>
        </p:nvGrpSpPr>
        <p:grpSpPr>
          <a:xfrm>
            <a:off x="12183957" y="114320"/>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004AAD"/>
            </a:solidFill>
          </p:spPr>
          <p:txBody>
            <a:bodyPr/>
            <a:lstStyle/>
            <a:p>
              <a:endParaRPr lang="en-US"/>
            </a:p>
          </p:txBody>
        </p:sp>
      </p:grpSp>
      <p:grpSp>
        <p:nvGrpSpPr>
          <p:cNvPr id="15" name="Group 15"/>
          <p:cNvGrpSpPr/>
          <p:nvPr/>
        </p:nvGrpSpPr>
        <p:grpSpPr>
          <a:xfrm>
            <a:off x="12455366" y="2654548"/>
            <a:ext cx="5610509" cy="1596428"/>
            <a:chOff x="0" y="0"/>
            <a:chExt cx="5093650" cy="1449360"/>
          </a:xfrm>
        </p:grpSpPr>
        <p:sp>
          <p:nvSpPr>
            <p:cNvPr id="16" name="Freeform 16"/>
            <p:cNvSpPr/>
            <p:nvPr/>
          </p:nvSpPr>
          <p:spPr>
            <a:xfrm>
              <a:off x="0" y="0"/>
              <a:ext cx="5093566" cy="1449324"/>
            </a:xfrm>
            <a:custGeom>
              <a:avLst/>
              <a:gdLst/>
              <a:ahLst/>
              <a:cxnLst/>
              <a:rect l="l" t="t" r="r" b="b"/>
              <a:pathLst>
                <a:path w="5093566" h="1449324">
                  <a:moveTo>
                    <a:pt x="4188439" y="0"/>
                  </a:moveTo>
                  <a:cubicBezTo>
                    <a:pt x="0" y="0"/>
                    <a:pt x="0" y="0"/>
                    <a:pt x="0" y="0"/>
                  </a:cubicBezTo>
                  <a:cubicBezTo>
                    <a:pt x="0" y="1449324"/>
                    <a:pt x="0" y="1449324"/>
                    <a:pt x="0" y="1449324"/>
                  </a:cubicBezTo>
                  <a:cubicBezTo>
                    <a:pt x="4188439" y="1449324"/>
                    <a:pt x="4188439" y="1449324"/>
                    <a:pt x="4188439" y="1449324"/>
                  </a:cubicBezTo>
                  <a:cubicBezTo>
                    <a:pt x="4687020" y="1449324"/>
                    <a:pt x="5093566" y="1123823"/>
                    <a:pt x="5093566" y="724662"/>
                  </a:cubicBezTo>
                  <a:cubicBezTo>
                    <a:pt x="5093566" y="325501"/>
                    <a:pt x="4687020" y="0"/>
                    <a:pt x="4188439"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17" name="Group 17"/>
          <p:cNvGrpSpPr/>
          <p:nvPr/>
        </p:nvGrpSpPr>
        <p:grpSpPr>
          <a:xfrm>
            <a:off x="11140118" y="2231616"/>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004AAD"/>
            </a:solidFill>
          </p:spPr>
          <p:txBody>
            <a:bodyPr/>
            <a:lstStyle/>
            <a:p>
              <a:endParaRPr lang="en-US"/>
            </a:p>
          </p:txBody>
        </p:sp>
      </p:grpSp>
      <p:grpSp>
        <p:nvGrpSpPr>
          <p:cNvPr id="19" name="Group 19"/>
          <p:cNvGrpSpPr/>
          <p:nvPr/>
        </p:nvGrpSpPr>
        <p:grpSpPr>
          <a:xfrm>
            <a:off x="10655365" y="4666152"/>
            <a:ext cx="7353984" cy="1594842"/>
            <a:chOff x="0" y="0"/>
            <a:chExt cx="5467385" cy="1447920"/>
          </a:xfrm>
        </p:grpSpPr>
        <p:sp>
          <p:nvSpPr>
            <p:cNvPr id="20" name="Freeform 20"/>
            <p:cNvSpPr/>
            <p:nvPr/>
          </p:nvSpPr>
          <p:spPr>
            <a:xfrm>
              <a:off x="0" y="0"/>
              <a:ext cx="5467239" cy="1447927"/>
            </a:xfrm>
            <a:custGeom>
              <a:avLst/>
              <a:gdLst/>
              <a:ahLst/>
              <a:cxnLst/>
              <a:rect l="l" t="t" r="r" b="b"/>
              <a:pathLst>
                <a:path w="5467239" h="1447927">
                  <a:moveTo>
                    <a:pt x="4495698" y="0"/>
                  </a:moveTo>
                  <a:cubicBezTo>
                    <a:pt x="0" y="0"/>
                    <a:pt x="0" y="0"/>
                    <a:pt x="0" y="0"/>
                  </a:cubicBezTo>
                  <a:cubicBezTo>
                    <a:pt x="0" y="1447927"/>
                    <a:pt x="0" y="1447927"/>
                    <a:pt x="0" y="1447927"/>
                  </a:cubicBezTo>
                  <a:cubicBezTo>
                    <a:pt x="4495698" y="1447927"/>
                    <a:pt x="4495698" y="1447927"/>
                    <a:pt x="4495698" y="1447927"/>
                  </a:cubicBezTo>
                  <a:cubicBezTo>
                    <a:pt x="5030957" y="1447927"/>
                    <a:pt x="5467239" y="1122807"/>
                    <a:pt x="5467239" y="724027"/>
                  </a:cubicBezTo>
                  <a:cubicBezTo>
                    <a:pt x="5467239" y="325247"/>
                    <a:pt x="5030957" y="0"/>
                    <a:pt x="4495698"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21" name="Group 21"/>
          <p:cNvGrpSpPr/>
          <p:nvPr/>
        </p:nvGrpSpPr>
        <p:grpSpPr>
          <a:xfrm>
            <a:off x="9481896" y="4267541"/>
            <a:ext cx="2264184" cy="2264184"/>
            <a:chOff x="0" y="0"/>
            <a:chExt cx="2055600" cy="2055600"/>
          </a:xfrm>
        </p:grpSpPr>
        <p:sp>
          <p:nvSpPr>
            <p:cNvPr id="22" name="Freeform 22"/>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004AAD"/>
            </a:solidFill>
          </p:spPr>
          <p:txBody>
            <a:bodyPr/>
            <a:lstStyle/>
            <a:p>
              <a:endParaRPr lang="en-US"/>
            </a:p>
          </p:txBody>
        </p:sp>
      </p:grpSp>
      <p:grpSp>
        <p:nvGrpSpPr>
          <p:cNvPr id="23" name="Group 23"/>
          <p:cNvGrpSpPr/>
          <p:nvPr/>
        </p:nvGrpSpPr>
        <p:grpSpPr>
          <a:xfrm>
            <a:off x="9294233" y="7086170"/>
            <a:ext cx="8536567" cy="1594049"/>
            <a:chOff x="0" y="0"/>
            <a:chExt cx="5489530" cy="1447200"/>
          </a:xfrm>
        </p:grpSpPr>
        <p:sp>
          <p:nvSpPr>
            <p:cNvPr id="24" name="Freeform 24"/>
            <p:cNvSpPr/>
            <p:nvPr/>
          </p:nvSpPr>
          <p:spPr>
            <a:xfrm>
              <a:off x="0" y="0"/>
              <a:ext cx="5489441" cy="1447165"/>
            </a:xfrm>
            <a:custGeom>
              <a:avLst/>
              <a:gdLst/>
              <a:ahLst/>
              <a:cxnLst/>
              <a:rect l="l" t="t" r="r" b="b"/>
              <a:pathLst>
                <a:path w="5489441" h="1447165">
                  <a:moveTo>
                    <a:pt x="4513962" y="0"/>
                  </a:moveTo>
                  <a:cubicBezTo>
                    <a:pt x="0" y="0"/>
                    <a:pt x="0" y="0"/>
                    <a:pt x="0" y="0"/>
                  </a:cubicBezTo>
                  <a:cubicBezTo>
                    <a:pt x="0" y="1447165"/>
                    <a:pt x="0" y="1447165"/>
                    <a:pt x="0" y="1447165"/>
                  </a:cubicBezTo>
                  <a:cubicBezTo>
                    <a:pt x="4513962" y="1447165"/>
                    <a:pt x="4513962" y="1447165"/>
                    <a:pt x="4513962" y="1447165"/>
                  </a:cubicBezTo>
                  <a:cubicBezTo>
                    <a:pt x="5051408" y="1447165"/>
                    <a:pt x="5489441" y="1122172"/>
                    <a:pt x="5489441" y="723519"/>
                  </a:cubicBezTo>
                  <a:cubicBezTo>
                    <a:pt x="5489441" y="324866"/>
                    <a:pt x="5051408" y="0"/>
                    <a:pt x="4513962"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25" name="Group 25"/>
          <p:cNvGrpSpPr/>
          <p:nvPr/>
        </p:nvGrpSpPr>
        <p:grpSpPr>
          <a:xfrm>
            <a:off x="7990150" y="6658374"/>
            <a:ext cx="2263391" cy="2265770"/>
            <a:chOff x="0" y="0"/>
            <a:chExt cx="2054880" cy="2057040"/>
          </a:xfrm>
        </p:grpSpPr>
        <p:sp>
          <p:nvSpPr>
            <p:cNvPr id="26" name="Freeform 26"/>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004AAD"/>
            </a:solidFill>
          </p:spPr>
          <p:txBody>
            <a:bodyPr/>
            <a:lstStyle/>
            <a:p>
              <a:endParaRPr lang="en-US"/>
            </a:p>
          </p:txBody>
        </p:sp>
      </p:grpSp>
      <p:grpSp>
        <p:nvGrpSpPr>
          <p:cNvPr id="27" name="Group 27"/>
          <p:cNvGrpSpPr/>
          <p:nvPr/>
        </p:nvGrpSpPr>
        <p:grpSpPr>
          <a:xfrm>
            <a:off x="4021434" y="3576414"/>
            <a:ext cx="1508851" cy="1507794"/>
            <a:chOff x="0" y="0"/>
            <a:chExt cx="2056320" cy="2054880"/>
          </a:xfrm>
        </p:grpSpPr>
        <p:sp>
          <p:nvSpPr>
            <p:cNvPr id="28" name="Freeform 28"/>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545454"/>
            </a:solidFill>
          </p:spPr>
          <p:txBody>
            <a:bodyPr/>
            <a:lstStyle/>
            <a:p>
              <a:endParaRPr lang="en-US"/>
            </a:p>
          </p:txBody>
        </p:sp>
      </p:grpSp>
      <p:grpSp>
        <p:nvGrpSpPr>
          <p:cNvPr id="29" name="Group 29"/>
          <p:cNvGrpSpPr/>
          <p:nvPr/>
        </p:nvGrpSpPr>
        <p:grpSpPr>
          <a:xfrm>
            <a:off x="8519826" y="7062343"/>
            <a:ext cx="1332987" cy="1334389"/>
            <a:chOff x="0" y="0"/>
            <a:chExt cx="2054880" cy="2057040"/>
          </a:xfrm>
        </p:grpSpPr>
        <p:sp>
          <p:nvSpPr>
            <p:cNvPr id="30" name="Freeform 30"/>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32" name="Group 32"/>
          <p:cNvGrpSpPr/>
          <p:nvPr/>
        </p:nvGrpSpPr>
        <p:grpSpPr>
          <a:xfrm>
            <a:off x="9911687" y="4678009"/>
            <a:ext cx="1332987" cy="1334389"/>
            <a:chOff x="0" y="0"/>
            <a:chExt cx="2054880" cy="2057040"/>
          </a:xfrm>
        </p:grpSpPr>
        <p:sp>
          <p:nvSpPr>
            <p:cNvPr id="33" name="Freeform 33"/>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34" name="Group 34"/>
          <p:cNvGrpSpPr/>
          <p:nvPr/>
        </p:nvGrpSpPr>
        <p:grpSpPr>
          <a:xfrm>
            <a:off x="11621196" y="2697307"/>
            <a:ext cx="1332987" cy="1334389"/>
            <a:chOff x="0" y="0"/>
            <a:chExt cx="2054880" cy="2057040"/>
          </a:xfrm>
        </p:grpSpPr>
        <p:sp>
          <p:nvSpPr>
            <p:cNvPr id="35" name="Freeform 35"/>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36" name="Group 36"/>
          <p:cNvGrpSpPr/>
          <p:nvPr/>
        </p:nvGrpSpPr>
        <p:grpSpPr>
          <a:xfrm>
            <a:off x="12629225" y="596363"/>
            <a:ext cx="1332987" cy="1334389"/>
            <a:chOff x="0" y="0"/>
            <a:chExt cx="2054880" cy="2057040"/>
          </a:xfrm>
        </p:grpSpPr>
        <p:sp>
          <p:nvSpPr>
            <p:cNvPr id="37" name="Freeform 37"/>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38" name="Group 38"/>
          <p:cNvGrpSpPr/>
          <p:nvPr/>
        </p:nvGrpSpPr>
        <p:grpSpPr>
          <a:xfrm>
            <a:off x="0" y="9530333"/>
            <a:ext cx="22167374" cy="756667"/>
            <a:chOff x="0" y="0"/>
            <a:chExt cx="20125241" cy="686960"/>
          </a:xfrm>
        </p:grpSpPr>
        <p:sp>
          <p:nvSpPr>
            <p:cNvPr id="39" name="Freeform 39"/>
            <p:cNvSpPr/>
            <p:nvPr/>
          </p:nvSpPr>
          <p:spPr>
            <a:xfrm>
              <a:off x="0" y="0"/>
              <a:ext cx="20124916" cy="686944"/>
            </a:xfrm>
            <a:custGeom>
              <a:avLst/>
              <a:gdLst/>
              <a:ahLst/>
              <a:cxnLst/>
              <a:rect l="l" t="t" r="r" b="b"/>
              <a:pathLst>
                <a:path w="20124916" h="686944">
                  <a:moveTo>
                    <a:pt x="16548700" y="0"/>
                  </a:moveTo>
                  <a:cubicBezTo>
                    <a:pt x="0" y="0"/>
                    <a:pt x="0" y="0"/>
                    <a:pt x="0" y="0"/>
                  </a:cubicBezTo>
                  <a:cubicBezTo>
                    <a:pt x="0" y="686944"/>
                    <a:pt x="0" y="686944"/>
                    <a:pt x="0" y="686944"/>
                  </a:cubicBezTo>
                  <a:cubicBezTo>
                    <a:pt x="16548700" y="686944"/>
                    <a:pt x="16548700" y="686944"/>
                    <a:pt x="16548700" y="686944"/>
                  </a:cubicBezTo>
                  <a:cubicBezTo>
                    <a:pt x="18519037" y="686944"/>
                    <a:pt x="20124916" y="532675"/>
                    <a:pt x="20124916" y="343442"/>
                  </a:cubicBezTo>
                  <a:cubicBezTo>
                    <a:pt x="20124916" y="154208"/>
                    <a:pt x="18519037" y="0"/>
                    <a:pt x="16548700" y="0"/>
                  </a:cubicBezTo>
                  <a:close/>
                </a:path>
              </a:pathLst>
            </a:custGeom>
            <a:solidFill>
              <a:srgbClr val="545454"/>
            </a:solidFill>
          </p:spPr>
          <p:txBody>
            <a:bodyPr/>
            <a:lstStyle/>
            <a:p>
              <a:endParaRPr lang="en-US"/>
            </a:p>
          </p:txBody>
        </p:sp>
      </p:grpSp>
      <p:sp>
        <p:nvSpPr>
          <p:cNvPr id="44" name="TextBox 44"/>
          <p:cNvSpPr txBox="1"/>
          <p:nvPr/>
        </p:nvSpPr>
        <p:spPr>
          <a:xfrm>
            <a:off x="10804281" y="7514639"/>
            <a:ext cx="4342981" cy="429798"/>
          </a:xfrm>
          <a:prstGeom prst="rect">
            <a:avLst/>
          </a:prstGeom>
        </p:spPr>
        <p:txBody>
          <a:bodyPr wrap="square" lIns="0" tIns="0" rIns="0" bIns="0" rtlCol="0" anchor="t">
            <a:spAutoFit/>
          </a:bodyPr>
          <a:lstStyle/>
          <a:p>
            <a:pPr marL="0" lvl="1" indent="0" algn="l">
              <a:lnSpc>
                <a:spcPts val="3645"/>
              </a:lnSpc>
              <a:spcBef>
                <a:spcPct val="0"/>
              </a:spcBef>
            </a:pPr>
            <a:r>
              <a:rPr lang="en-US" sz="2800" b="1" dirty="0">
                <a:effectLst/>
                <a:latin typeface="Times New Roman" panose="02020603050405020304" pitchFamily="18" charset="0"/>
                <a:cs typeface="Times New Roman" panose="02020603050405020304" pitchFamily="18" charset="0"/>
              </a:rPr>
              <a:t>Develop a data model</a:t>
            </a:r>
            <a:endParaRPr lang="en-US" sz="2700" b="1" spc="258" dirty="0">
              <a:solidFill>
                <a:srgbClr val="231F20"/>
              </a:solidFill>
              <a:latin typeface="Times New Roman" panose="02020603050405020304" pitchFamily="18" charset="0"/>
              <a:cs typeface="Times New Roman" panose="02020603050405020304" pitchFamily="18" charset="0"/>
            </a:endParaRPr>
          </a:p>
        </p:txBody>
      </p:sp>
      <p:sp>
        <p:nvSpPr>
          <p:cNvPr id="45" name="TextBox 45"/>
          <p:cNvSpPr txBox="1"/>
          <p:nvPr/>
        </p:nvSpPr>
        <p:spPr>
          <a:xfrm>
            <a:off x="14665229" y="1093737"/>
            <a:ext cx="3433865" cy="430374"/>
          </a:xfrm>
          <a:prstGeom prst="rect">
            <a:avLst/>
          </a:prstGeom>
        </p:spPr>
        <p:txBody>
          <a:bodyPr lIns="0" tIns="0" rIns="0" bIns="0" rtlCol="0" anchor="t">
            <a:spAutoFit/>
          </a:bodyPr>
          <a:lstStyle/>
          <a:p>
            <a:pPr marL="0" lvl="1" indent="0" algn="l">
              <a:lnSpc>
                <a:spcPts val="3645"/>
              </a:lnSpc>
              <a:spcBef>
                <a:spcPct val="0"/>
              </a:spcBef>
            </a:pPr>
            <a:r>
              <a:rPr lang="en-US" sz="28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Analyzing Data</a:t>
            </a:r>
            <a:endParaRPr lang="en-US" sz="2700" b="1" spc="258" dirty="0">
              <a:solidFill>
                <a:srgbClr val="231F20"/>
              </a:solidFill>
              <a:latin typeface="Times New Roman" panose="02020603050405020304" pitchFamily="18" charset="0"/>
              <a:cs typeface="Times New Roman" panose="02020603050405020304" pitchFamily="18" charset="0"/>
            </a:endParaRPr>
          </a:p>
        </p:txBody>
      </p:sp>
      <p:sp>
        <p:nvSpPr>
          <p:cNvPr id="46" name="TextBox 46"/>
          <p:cNvSpPr txBox="1"/>
          <p:nvPr/>
        </p:nvSpPr>
        <p:spPr>
          <a:xfrm>
            <a:off x="1056624" y="5217581"/>
            <a:ext cx="7946180" cy="1491883"/>
          </a:xfrm>
          <a:prstGeom prst="rect">
            <a:avLst/>
          </a:prstGeom>
        </p:spPr>
        <p:txBody>
          <a:bodyPr wrap="square" lIns="0" tIns="0" rIns="0" bIns="0" rtlCol="0" anchor="t">
            <a:spAutoFit/>
          </a:bodyPr>
          <a:lstStyle/>
          <a:p>
            <a:pPr>
              <a:lnSpc>
                <a:spcPts val="5971"/>
              </a:lnSpc>
            </a:pPr>
            <a:r>
              <a:rPr lang="en-US" sz="4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Analyze all databases and train a model</a:t>
            </a:r>
            <a:endParaRPr lang="en-US" sz="4400" b="1" spc="211" dirty="0">
              <a:solidFill>
                <a:srgbClr val="040506"/>
              </a:solidFill>
              <a:latin typeface="Times New Roman" panose="02020603050405020304" pitchFamily="18" charset="0"/>
              <a:cs typeface="Times New Roman" panose="02020603050405020304" pitchFamily="18" charset="0"/>
            </a:endParaRPr>
          </a:p>
        </p:txBody>
      </p:sp>
      <p:sp>
        <p:nvSpPr>
          <p:cNvPr id="47" name="TextBox 47"/>
          <p:cNvSpPr txBox="1"/>
          <p:nvPr/>
        </p:nvSpPr>
        <p:spPr>
          <a:xfrm>
            <a:off x="4279184" y="3865753"/>
            <a:ext cx="1220668" cy="929100"/>
          </a:xfrm>
          <a:prstGeom prst="rect">
            <a:avLst/>
          </a:prstGeom>
        </p:spPr>
        <p:txBody>
          <a:bodyPr lIns="0" tIns="0" rIns="0" bIns="0" rtlCol="0" anchor="t">
            <a:spAutoFit/>
          </a:bodyPr>
          <a:lstStyle/>
          <a:p>
            <a:pPr marL="0" lvl="1" indent="0" algn="l">
              <a:lnSpc>
                <a:spcPts val="7923"/>
              </a:lnSpc>
              <a:spcBef>
                <a:spcPct val="0"/>
              </a:spcBef>
            </a:pPr>
            <a:r>
              <a:rPr lang="en-US" sz="5741" spc="562" dirty="0">
                <a:solidFill>
                  <a:srgbClr val="FFFFFF"/>
                </a:solidFill>
                <a:latin typeface="Open Sauce Bold"/>
              </a:rPr>
              <a:t>04</a:t>
            </a:r>
          </a:p>
        </p:txBody>
      </p:sp>
      <p:sp>
        <p:nvSpPr>
          <p:cNvPr id="48" name="TextBox 44"/>
          <p:cNvSpPr txBox="1"/>
          <p:nvPr/>
        </p:nvSpPr>
        <p:spPr>
          <a:xfrm>
            <a:off x="13701658" y="3182029"/>
            <a:ext cx="4307495" cy="889090"/>
          </a:xfrm>
          <a:prstGeom prst="rect">
            <a:avLst/>
          </a:prstGeom>
        </p:spPr>
        <p:txBody>
          <a:bodyPr wrap="square" lIns="0" tIns="0" rIns="0" bIns="0" rtlCol="0" anchor="t">
            <a:spAutoFit/>
          </a:bodyPr>
          <a:lstStyle/>
          <a:p>
            <a:pPr marL="0" lvl="1">
              <a:lnSpc>
                <a:spcPts val="3645"/>
              </a:lnSpc>
              <a:spcBef>
                <a:spcPct val="0"/>
              </a:spcBef>
            </a:pPr>
            <a:r>
              <a:rPr lang="fr-FR" sz="2800" b="1" dirty="0">
                <a:effectLst/>
                <a:latin typeface="Times New Roman" panose="02020603050405020304" pitchFamily="18" charset="0"/>
                <a:cs typeface="Times New Roman" panose="02020603050405020304" pitchFamily="18" charset="0"/>
              </a:rPr>
              <a:t>Qualitative </a:t>
            </a:r>
            <a:r>
              <a:rPr lang="fr-FR" sz="2800" b="1" dirty="0" err="1">
                <a:effectLst/>
                <a:latin typeface="Times New Roman" panose="02020603050405020304" pitchFamily="18" charset="0"/>
                <a:cs typeface="Times New Roman" panose="02020603050405020304" pitchFamily="18" charset="0"/>
              </a:rPr>
              <a:t>analysis</a:t>
            </a:r>
            <a:br>
              <a:rPr lang="fr-FR" sz="2800" b="1" dirty="0">
                <a:effectLst/>
                <a:latin typeface="Times New Roman" panose="02020603050405020304" pitchFamily="18" charset="0"/>
                <a:cs typeface="Times New Roman" panose="02020603050405020304" pitchFamily="18" charset="0"/>
              </a:rPr>
            </a:br>
            <a:endParaRPr lang="en-US" sz="2700" b="1" spc="258" dirty="0">
              <a:solidFill>
                <a:srgbClr val="231F20"/>
              </a:solidFill>
              <a:latin typeface="Times New Roman" panose="02020603050405020304" pitchFamily="18" charset="0"/>
              <a:cs typeface="Times New Roman" panose="02020603050405020304" pitchFamily="18" charset="0"/>
            </a:endParaRPr>
          </a:p>
        </p:txBody>
      </p:sp>
      <p:sp>
        <p:nvSpPr>
          <p:cNvPr id="49" name="TextBox 44"/>
          <p:cNvSpPr txBox="1"/>
          <p:nvPr/>
        </p:nvSpPr>
        <p:spPr>
          <a:xfrm>
            <a:off x="12353385" y="5181539"/>
            <a:ext cx="6870915" cy="430374"/>
          </a:xfrm>
          <a:prstGeom prst="rect">
            <a:avLst/>
          </a:prstGeom>
        </p:spPr>
        <p:txBody>
          <a:bodyPr wrap="square" lIns="0" tIns="0" rIns="0" bIns="0" rtlCol="0" anchor="t">
            <a:spAutoFit/>
          </a:bodyPr>
          <a:lstStyle/>
          <a:p>
            <a:pPr marL="0" lvl="1">
              <a:lnSpc>
                <a:spcPts val="3645"/>
              </a:lnSpc>
              <a:spcBef>
                <a:spcPct val="0"/>
              </a:spcBef>
            </a:pPr>
            <a:r>
              <a:rPr lang="fr-FR" sz="2800" b="1" dirty="0">
                <a:effectLst/>
                <a:latin typeface="Times New Roman" panose="02020603050405020304" pitchFamily="18" charset="0"/>
                <a:cs typeface="Times New Roman" panose="02020603050405020304" pitchFamily="18" charset="0"/>
              </a:rPr>
              <a:t>Quantitative </a:t>
            </a:r>
            <a:r>
              <a:rPr lang="fr-FR" sz="2800" b="1" dirty="0" err="1">
                <a:effectLst/>
                <a:latin typeface="Times New Roman" panose="02020603050405020304" pitchFamily="18" charset="0"/>
                <a:cs typeface="Times New Roman" panose="02020603050405020304" pitchFamily="18" charset="0"/>
              </a:rPr>
              <a:t>analysis</a:t>
            </a:r>
            <a:endParaRPr lang="en-US" sz="2800" b="1" spc="258" dirty="0">
              <a:solidFill>
                <a:srgbClr val="231F20"/>
              </a:solidFill>
              <a:latin typeface="Times New Roman" panose="02020603050405020304" pitchFamily="18" charset="0"/>
              <a:cs typeface="Times New Roman" panose="02020603050405020304" pitchFamily="18" charset="0"/>
            </a:endParaRPr>
          </a:p>
        </p:txBody>
      </p:sp>
      <p:pic>
        <p:nvPicPr>
          <p:cNvPr id="52" name="Picture 51" descr="A black and white image of a document&#10;&#10;Description automatically generated">
            <a:extLst>
              <a:ext uri="{FF2B5EF4-FFF2-40B4-BE49-F238E27FC236}">
                <a16:creationId xmlns:a16="http://schemas.microsoft.com/office/drawing/2014/main" id="{2646E8DA-EBA4-FAE3-D345-5EAB920C04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008" y="4891017"/>
            <a:ext cx="935583" cy="935583"/>
          </a:xfrm>
          <a:prstGeom prst="rect">
            <a:avLst/>
          </a:prstGeom>
        </p:spPr>
      </p:pic>
      <p:grpSp>
        <p:nvGrpSpPr>
          <p:cNvPr id="31" name="Group 19">
            <a:extLst>
              <a:ext uri="{FF2B5EF4-FFF2-40B4-BE49-F238E27FC236}">
                <a16:creationId xmlns:a16="http://schemas.microsoft.com/office/drawing/2014/main" id="{57A49E57-663E-1570-D2DF-524C3D035A74}"/>
              </a:ext>
            </a:extLst>
          </p:cNvPr>
          <p:cNvGrpSpPr/>
          <p:nvPr/>
        </p:nvGrpSpPr>
        <p:grpSpPr>
          <a:xfrm>
            <a:off x="1866442" y="7122690"/>
            <a:ext cx="5868637" cy="1594842"/>
            <a:chOff x="0" y="0"/>
            <a:chExt cx="5705942" cy="1447920"/>
          </a:xfrm>
          <a:solidFill>
            <a:schemeClr val="bg2">
              <a:lumMod val="90000"/>
            </a:schemeClr>
          </a:solidFill>
        </p:grpSpPr>
        <p:sp>
          <p:nvSpPr>
            <p:cNvPr id="42" name="Freeform 20">
              <a:extLst>
                <a:ext uri="{FF2B5EF4-FFF2-40B4-BE49-F238E27FC236}">
                  <a16:creationId xmlns:a16="http://schemas.microsoft.com/office/drawing/2014/main" id="{3BB15994-4DFD-17E4-6D62-B423C81510C2}"/>
                </a:ext>
              </a:extLst>
            </p:cNvPr>
            <p:cNvSpPr/>
            <p:nvPr/>
          </p:nvSpPr>
          <p:spPr>
            <a:xfrm>
              <a:off x="0" y="0"/>
              <a:ext cx="5705789" cy="1447927"/>
            </a:xfrm>
            <a:custGeom>
              <a:avLst/>
              <a:gdLst/>
              <a:ahLst/>
              <a:cxnLst/>
              <a:rect l="l" t="t" r="r" b="b"/>
              <a:pathLst>
                <a:path w="5705789" h="1447927">
                  <a:moveTo>
                    <a:pt x="4691857" y="0"/>
                  </a:moveTo>
                  <a:cubicBezTo>
                    <a:pt x="0" y="0"/>
                    <a:pt x="0" y="0"/>
                    <a:pt x="0" y="0"/>
                  </a:cubicBezTo>
                  <a:cubicBezTo>
                    <a:pt x="0" y="1447927"/>
                    <a:pt x="0" y="1447927"/>
                    <a:pt x="0" y="1447927"/>
                  </a:cubicBezTo>
                  <a:cubicBezTo>
                    <a:pt x="4691857" y="1447927"/>
                    <a:pt x="4691857" y="1447927"/>
                    <a:pt x="4691857" y="1447927"/>
                  </a:cubicBezTo>
                  <a:cubicBezTo>
                    <a:pt x="5250471" y="1447927"/>
                    <a:pt x="5705789" y="1122807"/>
                    <a:pt x="5705789" y="724027"/>
                  </a:cubicBezTo>
                  <a:cubicBezTo>
                    <a:pt x="5705789" y="325247"/>
                    <a:pt x="5250471" y="0"/>
                    <a:pt x="4691857"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43" name="Group 21">
            <a:extLst>
              <a:ext uri="{FF2B5EF4-FFF2-40B4-BE49-F238E27FC236}">
                <a16:creationId xmlns:a16="http://schemas.microsoft.com/office/drawing/2014/main" id="{ECE9F82C-E1EE-C67F-2C74-D49C1B120501}"/>
              </a:ext>
            </a:extLst>
          </p:cNvPr>
          <p:cNvGrpSpPr/>
          <p:nvPr/>
        </p:nvGrpSpPr>
        <p:grpSpPr>
          <a:xfrm>
            <a:off x="273065" y="6749719"/>
            <a:ext cx="2264184" cy="2264184"/>
            <a:chOff x="0" y="0"/>
            <a:chExt cx="2055600" cy="2055600"/>
          </a:xfrm>
        </p:grpSpPr>
        <p:sp>
          <p:nvSpPr>
            <p:cNvPr id="51" name="Freeform 22">
              <a:extLst>
                <a:ext uri="{FF2B5EF4-FFF2-40B4-BE49-F238E27FC236}">
                  <a16:creationId xmlns:a16="http://schemas.microsoft.com/office/drawing/2014/main" id="{82948621-40CB-F90B-02EA-FE38FBD308EB}"/>
                </a:ext>
              </a:extLst>
            </p:cNvPr>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004AAD"/>
            </a:solidFill>
          </p:spPr>
          <p:txBody>
            <a:bodyPr/>
            <a:lstStyle/>
            <a:p>
              <a:endParaRPr lang="en-US"/>
            </a:p>
          </p:txBody>
        </p:sp>
      </p:grpSp>
      <p:grpSp>
        <p:nvGrpSpPr>
          <p:cNvPr id="53" name="Group 32">
            <a:extLst>
              <a:ext uri="{FF2B5EF4-FFF2-40B4-BE49-F238E27FC236}">
                <a16:creationId xmlns:a16="http://schemas.microsoft.com/office/drawing/2014/main" id="{5374F22F-9F5F-83CD-B40E-3E516EDCBB1D}"/>
              </a:ext>
            </a:extLst>
          </p:cNvPr>
          <p:cNvGrpSpPr/>
          <p:nvPr/>
        </p:nvGrpSpPr>
        <p:grpSpPr>
          <a:xfrm>
            <a:off x="724768" y="7147966"/>
            <a:ext cx="1332987" cy="1334389"/>
            <a:chOff x="0" y="0"/>
            <a:chExt cx="2054880" cy="2057040"/>
          </a:xfrm>
        </p:grpSpPr>
        <p:sp>
          <p:nvSpPr>
            <p:cNvPr id="54" name="Freeform 33">
              <a:extLst>
                <a:ext uri="{FF2B5EF4-FFF2-40B4-BE49-F238E27FC236}">
                  <a16:creationId xmlns:a16="http://schemas.microsoft.com/office/drawing/2014/main" id="{0119980A-8097-A5B2-67ED-4B1567BC3CC3}"/>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sp>
        <p:nvSpPr>
          <p:cNvPr id="55" name="Freeform 42">
            <a:extLst>
              <a:ext uri="{FF2B5EF4-FFF2-40B4-BE49-F238E27FC236}">
                <a16:creationId xmlns:a16="http://schemas.microsoft.com/office/drawing/2014/main" id="{BE7882B4-9012-6B8C-3D8E-388364E742DE}"/>
              </a:ext>
            </a:extLst>
          </p:cNvPr>
          <p:cNvSpPr/>
          <p:nvPr/>
        </p:nvSpPr>
        <p:spPr>
          <a:xfrm>
            <a:off x="1048375" y="7339105"/>
            <a:ext cx="818065" cy="973887"/>
          </a:xfrm>
          <a:custGeom>
            <a:avLst/>
            <a:gdLst/>
            <a:ahLst/>
            <a:cxnLst/>
            <a:rect l="l" t="t" r="r" b="b"/>
            <a:pathLst>
              <a:path w="818065" h="973887">
                <a:moveTo>
                  <a:pt x="0" y="0"/>
                </a:moveTo>
                <a:lnTo>
                  <a:pt x="818065" y="0"/>
                </a:lnTo>
                <a:lnTo>
                  <a:pt x="818065" y="973888"/>
                </a:lnTo>
                <a:lnTo>
                  <a:pt x="0" y="973888"/>
                </a:lnTo>
                <a:lnTo>
                  <a:pt x="0" y="0"/>
                </a:lnTo>
                <a:close/>
              </a:path>
            </a:pathLst>
          </a:custGeom>
          <a:blipFill>
            <a:blip r:embed="rId4"/>
            <a:stretch>
              <a:fillRect/>
            </a:stretch>
          </a:blipFill>
        </p:spPr>
        <p:txBody>
          <a:bodyPr/>
          <a:lstStyle/>
          <a:p>
            <a:endParaRPr lang="en-US"/>
          </a:p>
        </p:txBody>
      </p:sp>
      <p:sp>
        <p:nvSpPr>
          <p:cNvPr id="56" name="TextBox 48">
            <a:extLst>
              <a:ext uri="{FF2B5EF4-FFF2-40B4-BE49-F238E27FC236}">
                <a16:creationId xmlns:a16="http://schemas.microsoft.com/office/drawing/2014/main" id="{7D83F081-A7FB-FAFF-E352-6987E60A4EDB}"/>
              </a:ext>
            </a:extLst>
          </p:cNvPr>
          <p:cNvSpPr txBox="1"/>
          <p:nvPr/>
        </p:nvSpPr>
        <p:spPr>
          <a:xfrm>
            <a:off x="2970875" y="7674817"/>
            <a:ext cx="4873745" cy="427425"/>
          </a:xfrm>
          <a:prstGeom prst="rect">
            <a:avLst/>
          </a:prstGeom>
        </p:spPr>
        <p:txBody>
          <a:bodyPr lIns="0" tIns="0" rIns="0" bIns="0" rtlCol="0" anchor="t">
            <a:spAutoFit/>
          </a:bodyPr>
          <a:lstStyle/>
          <a:p>
            <a:pPr marL="0" lvl="1" indent="0" algn="l">
              <a:lnSpc>
                <a:spcPts val="3645"/>
              </a:lnSpc>
              <a:spcBef>
                <a:spcPct val="0"/>
              </a:spcBef>
            </a:pPr>
            <a:r>
              <a:rPr lang="fr-FR" sz="2800" b="1" dirty="0" err="1">
                <a:effectLst/>
                <a:latin typeface="Times New Roman" panose="02020603050405020304" pitchFamily="18" charset="0"/>
                <a:cs typeface="Times New Roman" panose="02020603050405020304" pitchFamily="18" charset="0"/>
              </a:rPr>
              <a:t>Suggest</a:t>
            </a:r>
            <a:r>
              <a:rPr lang="fr-FR" sz="2800" b="1" dirty="0">
                <a:effectLst/>
                <a:latin typeface="Times New Roman" panose="02020603050405020304" pitchFamily="18" charset="0"/>
                <a:cs typeface="Times New Roman" panose="02020603050405020304" pitchFamily="18" charset="0"/>
              </a:rPr>
              <a:t> solutions</a:t>
            </a:r>
            <a:endParaRPr lang="en-US" sz="2800" b="1" spc="258" dirty="0">
              <a:solidFill>
                <a:srgbClr val="231F20"/>
              </a:solidFill>
              <a:latin typeface="Times New Roman" panose="02020603050405020304" pitchFamily="18" charset="0"/>
              <a:cs typeface="Times New Roman" panose="02020603050405020304" pitchFamily="18" charset="0"/>
            </a:endParaRPr>
          </a:p>
        </p:txBody>
      </p:sp>
      <p:pic>
        <p:nvPicPr>
          <p:cNvPr id="58" name="Picture 57" descr="A black rectangle with white dots&#10;&#10;Description automatically generated">
            <a:extLst>
              <a:ext uri="{FF2B5EF4-FFF2-40B4-BE49-F238E27FC236}">
                <a16:creationId xmlns:a16="http://schemas.microsoft.com/office/drawing/2014/main" id="{3229CFCC-C5D8-1FF6-71FB-721DFED318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3883" y="7242364"/>
            <a:ext cx="895191" cy="895191"/>
          </a:xfrm>
          <a:prstGeom prst="rect">
            <a:avLst/>
          </a:prstGeom>
        </p:spPr>
      </p:pic>
      <p:pic>
        <p:nvPicPr>
          <p:cNvPr id="60" name="Picture 59" descr="A black magnifying glass icon&#10;&#10;Description automatically generated">
            <a:extLst>
              <a:ext uri="{FF2B5EF4-FFF2-40B4-BE49-F238E27FC236}">
                <a16:creationId xmlns:a16="http://schemas.microsoft.com/office/drawing/2014/main" id="{D6395374-D001-9054-B701-24E05C3E7AAA}"/>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366526" y="272547"/>
            <a:ext cx="1823534" cy="1969417"/>
          </a:xfrm>
          <a:prstGeom prst="rect">
            <a:avLst/>
          </a:prstGeom>
        </p:spPr>
      </p:pic>
      <p:sp>
        <p:nvSpPr>
          <p:cNvPr id="40" name="TextBox 39">
            <a:extLst>
              <a:ext uri="{FF2B5EF4-FFF2-40B4-BE49-F238E27FC236}">
                <a16:creationId xmlns:a16="http://schemas.microsoft.com/office/drawing/2014/main" id="{D6EDFF3F-0DB5-C44A-8951-F5818FD5BF3E}"/>
              </a:ext>
            </a:extLst>
          </p:cNvPr>
          <p:cNvSpPr txBox="1"/>
          <p:nvPr/>
        </p:nvSpPr>
        <p:spPr>
          <a:xfrm>
            <a:off x="14915090" y="6340"/>
            <a:ext cx="3372910"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Senadheera W.D.N.D.</a:t>
            </a:r>
          </a:p>
        </p:txBody>
      </p:sp>
      <p:pic>
        <p:nvPicPr>
          <p:cNvPr id="50" name="Picture 49" descr="A black and white image of a document&#10;&#10;Description automatically generated">
            <a:extLst>
              <a:ext uri="{FF2B5EF4-FFF2-40B4-BE49-F238E27FC236}">
                <a16:creationId xmlns:a16="http://schemas.microsoft.com/office/drawing/2014/main" id="{55EE4757-73A8-4E89-EE0E-684396831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39702" y="2905401"/>
            <a:ext cx="935583" cy="9355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182047" y="1371994"/>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4602062" y="-3988206"/>
            <a:ext cx="9204124" cy="7976412"/>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2819698" y="823785"/>
            <a:ext cx="8915102" cy="907300"/>
          </a:xfrm>
          <a:prstGeom prst="rect">
            <a:avLst/>
          </a:prstGeom>
        </p:spPr>
        <p:txBody>
          <a:bodyPr wrap="square" lIns="0" tIns="0" rIns="0" bIns="0" rtlCol="0" anchor="t">
            <a:spAutoFit/>
          </a:bodyPr>
          <a:lstStyle/>
          <a:p>
            <a:pPr marL="0" lvl="0" indent="0" algn="l">
              <a:lnSpc>
                <a:spcPts val="7654"/>
              </a:lnSpc>
              <a:spcBef>
                <a:spcPct val="0"/>
              </a:spcBef>
            </a:pPr>
            <a:r>
              <a:rPr lang="en-US" sz="5546" b="1" spc="543" dirty="0">
                <a:latin typeface="Times New Roman" panose="02020603050405020304" pitchFamily="18" charset="0"/>
                <a:ea typeface="Cambria Math" panose="02040503050406030204" pitchFamily="18" charset="0"/>
                <a:cs typeface="Times New Roman" panose="02020603050405020304" pitchFamily="18" charset="0"/>
              </a:rPr>
              <a:t>Commercialization Plan</a:t>
            </a:r>
          </a:p>
        </p:txBody>
      </p:sp>
      <p:sp>
        <p:nvSpPr>
          <p:cNvPr id="15" name="TextBox 33">
            <a:extLst>
              <a:ext uri="{FF2B5EF4-FFF2-40B4-BE49-F238E27FC236}">
                <a16:creationId xmlns:a16="http://schemas.microsoft.com/office/drawing/2014/main" id="{465E0E8C-D208-45EC-4C95-EB205CE9ABFE}"/>
              </a:ext>
            </a:extLst>
          </p:cNvPr>
          <p:cNvSpPr txBox="1"/>
          <p:nvPr/>
        </p:nvSpPr>
        <p:spPr>
          <a:xfrm>
            <a:off x="4208802" y="2680201"/>
            <a:ext cx="13883255" cy="243143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800" dirty="0">
                <a:latin typeface="Times New Roman" panose="02020603050405020304" pitchFamily="18" charset="0"/>
                <a:cs typeface="Times New Roman" panose="02020603050405020304" pitchFamily="18" charset="0"/>
              </a:rPr>
              <a:t>We are planning to release 2 versions. </a:t>
            </a:r>
          </a:p>
          <a:p>
            <a:r>
              <a:rPr lang="en-US" sz="3800" dirty="0">
                <a:latin typeface="Times New Roman" panose="02020603050405020304" pitchFamily="18" charset="0"/>
                <a:cs typeface="Times New Roman" panose="02020603050405020304" pitchFamily="18" charset="0"/>
              </a:rPr>
              <a:t>	1) Initial version </a:t>
            </a:r>
          </a:p>
          <a:p>
            <a:r>
              <a:rPr lang="en-US" sz="3800" dirty="0">
                <a:latin typeface="Times New Roman" panose="02020603050405020304" pitchFamily="18" charset="0"/>
                <a:cs typeface="Times New Roman" panose="02020603050405020304" pitchFamily="18" charset="0"/>
              </a:rPr>
              <a:t>		It includes qualitative analysis and less quantitative analysis. </a:t>
            </a:r>
          </a:p>
          <a:p>
            <a:r>
              <a:rPr lang="en-US" sz="3800" dirty="0">
                <a:latin typeface="Times New Roman" panose="02020603050405020304" pitchFamily="18" charset="0"/>
                <a:cs typeface="Times New Roman" panose="02020603050405020304" pitchFamily="18" charset="0"/>
              </a:rPr>
              <a:t>	2) Advanced qualitative analysis	</a:t>
            </a:r>
          </a:p>
        </p:txBody>
      </p:sp>
      <p:pic>
        <p:nvPicPr>
          <p:cNvPr id="4" name="Picture 3" descr="A group of people shaking hands&#10;&#10;Description automatically generated">
            <a:extLst>
              <a:ext uri="{FF2B5EF4-FFF2-40B4-BE49-F238E27FC236}">
                <a16:creationId xmlns:a16="http://schemas.microsoft.com/office/drawing/2014/main" id="{4536B74B-FD4E-27FD-CEFE-E2A5431FF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5518" y="5409088"/>
            <a:ext cx="6503882" cy="4877912"/>
          </a:xfrm>
          <a:prstGeom prst="rect">
            <a:avLst/>
          </a:prstGeom>
        </p:spPr>
      </p:pic>
    </p:spTree>
    <p:extLst>
      <p:ext uri="{BB962C8B-B14F-4D97-AF65-F5344CB8AC3E}">
        <p14:creationId xmlns:p14="http://schemas.microsoft.com/office/powerpoint/2010/main" val="3492211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182047" y="1371994"/>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4602062" y="-3988206"/>
            <a:ext cx="9204124" cy="7976412"/>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2819698" y="823785"/>
            <a:ext cx="3504902" cy="907300"/>
          </a:xfrm>
          <a:prstGeom prst="rect">
            <a:avLst/>
          </a:prstGeom>
        </p:spPr>
        <p:txBody>
          <a:bodyPr wrap="square" lIns="0" tIns="0" rIns="0" bIns="0" rtlCol="0" anchor="t">
            <a:spAutoFit/>
          </a:bodyPr>
          <a:lstStyle/>
          <a:p>
            <a:pPr marL="0" lvl="0" indent="0" algn="l">
              <a:lnSpc>
                <a:spcPts val="7654"/>
              </a:lnSpc>
              <a:spcBef>
                <a:spcPct val="0"/>
              </a:spcBef>
            </a:pPr>
            <a:r>
              <a:rPr lang="en-US" sz="5546" b="1" spc="543" dirty="0">
                <a:latin typeface="Times New Roman" panose="02020603050405020304" pitchFamily="18" charset="0"/>
                <a:ea typeface="Cambria Math" panose="02040503050406030204" pitchFamily="18" charset="0"/>
                <a:cs typeface="Times New Roman" panose="02020603050405020304" pitchFamily="18" charset="0"/>
              </a:rPr>
              <a:t>Data</a:t>
            </a:r>
            <a:r>
              <a:rPr lang="en-US" sz="5546" b="1" spc="543"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 </a:t>
            </a:r>
            <a:r>
              <a:rPr lang="en-US" sz="5546" b="1" spc="543" dirty="0">
                <a:latin typeface="Times New Roman" panose="02020603050405020304" pitchFamily="18" charset="0"/>
                <a:ea typeface="Cambria Math" panose="02040503050406030204" pitchFamily="18" charset="0"/>
                <a:cs typeface="Times New Roman" panose="02020603050405020304" pitchFamily="18" charset="0"/>
              </a:rPr>
              <a:t>Sets</a:t>
            </a:r>
          </a:p>
        </p:txBody>
      </p:sp>
      <p:sp>
        <p:nvSpPr>
          <p:cNvPr id="15" name="TextBox 33">
            <a:extLst>
              <a:ext uri="{FF2B5EF4-FFF2-40B4-BE49-F238E27FC236}">
                <a16:creationId xmlns:a16="http://schemas.microsoft.com/office/drawing/2014/main" id="{465E0E8C-D208-45EC-4C95-EB205CE9ABFE}"/>
              </a:ext>
            </a:extLst>
          </p:cNvPr>
          <p:cNvSpPr txBox="1"/>
          <p:nvPr/>
        </p:nvSpPr>
        <p:spPr>
          <a:xfrm>
            <a:off x="5242027" y="2451093"/>
            <a:ext cx="8543727" cy="1877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en-US" sz="3800" dirty="0">
                <a:effectLst/>
                <a:latin typeface="Times New Roman" panose="02020603050405020304" pitchFamily="18" charset="0"/>
                <a:ea typeface="DengXian" panose="02010600030101010101" pitchFamily="2" charset="-122"/>
                <a:cs typeface="Times New Roman" panose="02020603050405020304" pitchFamily="18" charset="0"/>
              </a:rPr>
              <a:t>Facial key point detection: </a:t>
            </a:r>
          </a:p>
          <a:p>
            <a:endParaRPr lang="en-US" sz="3800" dirty="0">
              <a:effectLst/>
              <a:latin typeface="Times New Roman" panose="02020603050405020304" pitchFamily="18" charset="0"/>
              <a:ea typeface="DengXian" panose="02010600030101010101" pitchFamily="2" charset="-122"/>
              <a:cs typeface="Times New Roman" panose="02020603050405020304" pitchFamily="18" charset="0"/>
            </a:endParaRPr>
          </a:p>
          <a:p>
            <a:r>
              <a:rPr lang="en-US" sz="4000" dirty="0">
                <a:hlinkClick r:id="rId4"/>
              </a:rPr>
              <a:t>facial </a:t>
            </a:r>
            <a:r>
              <a:rPr lang="en-US" sz="4000" dirty="0" err="1">
                <a:hlinkClick r:id="rId4"/>
              </a:rPr>
              <a:t>keypoint</a:t>
            </a:r>
            <a:r>
              <a:rPr lang="en-US" sz="4000" dirty="0">
                <a:hlinkClick r:id="rId4"/>
              </a:rPr>
              <a:t> detection (kaggle.com)</a:t>
            </a:r>
            <a:r>
              <a:rPr lang="en-US" sz="3800" dirty="0">
                <a:latin typeface="Times New Roman" panose="02020603050405020304" pitchFamily="18" charset="0"/>
                <a:cs typeface="Times New Roman" panose="02020603050405020304" pitchFamily="18" charset="0"/>
              </a:rPr>
              <a:t>	</a:t>
            </a:r>
          </a:p>
        </p:txBody>
      </p:sp>
      <p:pic>
        <p:nvPicPr>
          <p:cNvPr id="16" name="Picture 15" descr="A person with a face id&#10;&#10;Description automatically generated">
            <a:extLst>
              <a:ext uri="{FF2B5EF4-FFF2-40B4-BE49-F238E27FC236}">
                <a16:creationId xmlns:a16="http://schemas.microsoft.com/office/drawing/2014/main" id="{9A4FF86B-23C5-F05D-9F12-28B1A28F57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67800" y="4913306"/>
            <a:ext cx="8543727" cy="46873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7233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0" y="-71066"/>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004AAD"/>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71600" y="-1157382"/>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349317"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Remy</a:t>
            </a:r>
          </a:p>
          <a:p>
            <a:pPr algn="ctr">
              <a:lnSpc>
                <a:spcPts val="3286"/>
              </a:lnSpc>
            </a:pPr>
            <a:r>
              <a:rPr lang="en-US" sz="2738" spc="136">
                <a:solidFill>
                  <a:srgbClr val="FFFBFB"/>
                </a:solidFill>
                <a:latin typeface="Open Sauce"/>
              </a:rPr>
              <a:t>Marsh</a:t>
            </a:r>
          </a:p>
        </p:txBody>
      </p:sp>
      <p:sp>
        <p:nvSpPr>
          <p:cNvPr id="11" name="TextBox 11"/>
          <p:cNvSpPr txBox="1"/>
          <p:nvPr/>
        </p:nvSpPr>
        <p:spPr>
          <a:xfrm>
            <a:off x="5080502" y="1698223"/>
            <a:ext cx="7845600" cy="788293"/>
          </a:xfrm>
          <a:prstGeom prst="rect">
            <a:avLst/>
          </a:prstGeom>
        </p:spPr>
        <p:txBody>
          <a:bodyPr lIns="0" tIns="0" rIns="0" bIns="0" rtlCol="0" anchor="t">
            <a:spAutoFit/>
          </a:bodyPr>
          <a:lstStyle/>
          <a:p>
            <a:pPr marL="0" lvl="0" indent="0" algn="ctr">
              <a:lnSpc>
                <a:spcPts val="5862"/>
              </a:lnSpc>
              <a:spcBef>
                <a:spcPct val="0"/>
              </a:spcBef>
            </a:pPr>
            <a:r>
              <a:rPr lang="en-US" sz="6600" spc="207" dirty="0">
                <a:solidFill>
                  <a:srgbClr val="FFFFFF"/>
                </a:solidFill>
                <a:latin typeface="Codec Pro ExtraBold"/>
              </a:rPr>
              <a:t>Our Team</a:t>
            </a:r>
          </a:p>
        </p:txBody>
      </p:sp>
      <p:graphicFrame>
        <p:nvGraphicFramePr>
          <p:cNvPr id="26" name="Table 25">
            <a:extLst>
              <a:ext uri="{FF2B5EF4-FFF2-40B4-BE49-F238E27FC236}">
                <a16:creationId xmlns:a16="http://schemas.microsoft.com/office/drawing/2014/main" id="{97477C1C-A69A-F91B-99B8-E0758DAF5C71}"/>
              </a:ext>
            </a:extLst>
          </p:cNvPr>
          <p:cNvGraphicFramePr>
            <a:graphicFrameLocks noGrp="1"/>
          </p:cNvGraphicFramePr>
          <p:nvPr>
            <p:extLst>
              <p:ext uri="{D42A27DB-BD31-4B8C-83A1-F6EECF244321}">
                <p14:modId xmlns:p14="http://schemas.microsoft.com/office/powerpoint/2010/main" val="3602385337"/>
              </p:ext>
            </p:extLst>
          </p:nvPr>
        </p:nvGraphicFramePr>
        <p:xfrm>
          <a:off x="381000" y="3372587"/>
          <a:ext cx="17602200" cy="5715000"/>
        </p:xfrm>
        <a:graphic>
          <a:graphicData uri="http://schemas.openxmlformats.org/drawingml/2006/table">
            <a:tbl>
              <a:tblPr firstRow="1" bandRow="1">
                <a:tableStyleId>{5C22544A-7EE6-4342-B048-85BDC9FD1C3A}</a:tableStyleId>
              </a:tblPr>
              <a:tblGrid>
                <a:gridCol w="5520690">
                  <a:extLst>
                    <a:ext uri="{9D8B030D-6E8A-4147-A177-3AD203B41FA5}">
                      <a16:colId xmlns:a16="http://schemas.microsoft.com/office/drawing/2014/main" val="2361490763"/>
                    </a:ext>
                  </a:extLst>
                </a:gridCol>
                <a:gridCol w="4000500">
                  <a:extLst>
                    <a:ext uri="{9D8B030D-6E8A-4147-A177-3AD203B41FA5}">
                      <a16:colId xmlns:a16="http://schemas.microsoft.com/office/drawing/2014/main" val="2656174218"/>
                    </a:ext>
                  </a:extLst>
                </a:gridCol>
                <a:gridCol w="8081010">
                  <a:extLst>
                    <a:ext uri="{9D8B030D-6E8A-4147-A177-3AD203B41FA5}">
                      <a16:colId xmlns:a16="http://schemas.microsoft.com/office/drawing/2014/main" val="2984355460"/>
                    </a:ext>
                  </a:extLst>
                </a:gridCol>
              </a:tblGrid>
              <a:tr h="1112520">
                <a:tc>
                  <a:txBody>
                    <a:bodyPr/>
                    <a:lstStyle/>
                    <a:p>
                      <a:r>
                        <a:rPr lang="en-US" sz="4000" dirty="0">
                          <a:latin typeface="Times New Roman" panose="02020603050405020304" pitchFamily="18" charset="0"/>
                          <a:cs typeface="Times New Roman" panose="02020603050405020304" pitchFamily="18" charset="0"/>
                        </a:rPr>
                        <a:t>Student Name</a:t>
                      </a:r>
                    </a:p>
                  </a:txBody>
                  <a:tcPr/>
                </a:tc>
                <a:tc>
                  <a:txBody>
                    <a:bodyPr/>
                    <a:lstStyle/>
                    <a:p>
                      <a:r>
                        <a:rPr lang="en-US" sz="4000" dirty="0">
                          <a:latin typeface="Times New Roman" panose="02020603050405020304" pitchFamily="18" charset="0"/>
                          <a:cs typeface="Times New Roman" panose="02020603050405020304" pitchFamily="18" charset="0"/>
                        </a:rPr>
                        <a:t>IT Number</a:t>
                      </a:r>
                    </a:p>
                  </a:txBody>
                  <a:tcPr/>
                </a:tc>
                <a:tc>
                  <a:txBody>
                    <a:bodyPr/>
                    <a:lstStyle/>
                    <a:p>
                      <a:r>
                        <a:rPr lang="en-US" sz="4000" dirty="0">
                          <a:latin typeface="Times New Roman" panose="02020603050405020304" pitchFamily="18" charset="0"/>
                          <a:cs typeface="Times New Roman" panose="02020603050405020304" pitchFamily="18" charset="0"/>
                        </a:rPr>
                        <a:t>Functions</a:t>
                      </a:r>
                    </a:p>
                  </a:txBody>
                  <a:tcPr/>
                </a:tc>
                <a:extLst>
                  <a:ext uri="{0D108BD9-81ED-4DB2-BD59-A6C34878D82A}">
                    <a16:rowId xmlns:a16="http://schemas.microsoft.com/office/drawing/2014/main" val="239139642"/>
                  </a:ext>
                </a:extLst>
              </a:tr>
              <a:tr h="1112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kern="1200" dirty="0" err="1">
                          <a:solidFill>
                            <a:schemeClr val="dk1"/>
                          </a:solidFill>
                          <a:effectLst/>
                          <a:latin typeface="Times New Roman" panose="02020603050405020304" pitchFamily="18" charset="0"/>
                          <a:ea typeface="+mn-ea"/>
                          <a:cs typeface="Times New Roman" panose="02020603050405020304" pitchFamily="18" charset="0"/>
                        </a:rPr>
                        <a:t>Amarasinghe</a:t>
                      </a:r>
                      <a:r>
                        <a:rPr lang="en-US" sz="3600" kern="1200" dirty="0">
                          <a:solidFill>
                            <a:schemeClr val="dk1"/>
                          </a:solidFill>
                          <a:effectLst/>
                          <a:latin typeface="Times New Roman" panose="02020603050405020304" pitchFamily="18" charset="0"/>
                          <a:ea typeface="+mn-ea"/>
                          <a:cs typeface="Times New Roman" panose="02020603050405020304" pitchFamily="18" charset="0"/>
                        </a:rPr>
                        <a:t> R.A.D.T.</a:t>
                      </a:r>
                      <a:endParaRPr lang="en-US" sz="3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IT21292118</a:t>
                      </a:r>
                    </a:p>
                  </a:txBody>
                  <a:tcPr/>
                </a:tc>
                <a:tc>
                  <a:txBody>
                    <a:bodyPr/>
                    <a:lstStyle/>
                    <a:p>
                      <a:r>
                        <a:rPr lang="en-US" sz="3600" kern="1200" dirty="0">
                          <a:solidFill>
                            <a:schemeClr val="dk1"/>
                          </a:solidFill>
                          <a:effectLst/>
                          <a:latin typeface="Times New Roman" panose="02020603050405020304" pitchFamily="18" charset="0"/>
                          <a:ea typeface="+mn-ea"/>
                          <a:cs typeface="Times New Roman" panose="02020603050405020304" pitchFamily="18" charset="0"/>
                        </a:rPr>
                        <a:t>Identify the short-term mental status</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111087"/>
                  </a:ext>
                </a:extLst>
              </a:tr>
              <a:tr h="1112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kern="1200" dirty="0" err="1">
                          <a:solidFill>
                            <a:schemeClr val="dk1"/>
                          </a:solidFill>
                          <a:effectLst/>
                          <a:latin typeface="Times New Roman" panose="02020603050405020304" pitchFamily="18" charset="0"/>
                          <a:ea typeface="+mn-ea"/>
                          <a:cs typeface="Times New Roman" panose="02020603050405020304" pitchFamily="18" charset="0"/>
                        </a:rPr>
                        <a:t>Ekanayaka</a:t>
                      </a:r>
                      <a:r>
                        <a:rPr lang="en-US" sz="3600" kern="1200" dirty="0">
                          <a:solidFill>
                            <a:schemeClr val="dk1"/>
                          </a:solidFill>
                          <a:effectLst/>
                          <a:latin typeface="Times New Roman" panose="02020603050405020304" pitchFamily="18" charset="0"/>
                          <a:ea typeface="+mn-ea"/>
                          <a:cs typeface="Times New Roman" panose="02020603050405020304" pitchFamily="18" charset="0"/>
                        </a:rPr>
                        <a:t> E.M.C.S.</a:t>
                      </a:r>
                      <a:endParaRPr lang="en-US" sz="3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IT21371790</a:t>
                      </a:r>
                    </a:p>
                  </a:txBody>
                  <a:tcPr/>
                </a:tc>
                <a:tc>
                  <a:txBody>
                    <a:bodyPr/>
                    <a:lstStyle/>
                    <a:p>
                      <a:r>
                        <a:rPr lang="en-US" sz="3600" kern="1200" dirty="0">
                          <a:solidFill>
                            <a:schemeClr val="dk1"/>
                          </a:solidFill>
                          <a:effectLst/>
                          <a:latin typeface="Times New Roman" panose="02020603050405020304" pitchFamily="18" charset="0"/>
                          <a:ea typeface="+mn-ea"/>
                          <a:cs typeface="Times New Roman" panose="02020603050405020304" pitchFamily="18" charset="0"/>
                        </a:rPr>
                        <a:t>Identify the long-term mental status</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18352706"/>
                  </a:ext>
                </a:extLst>
              </a:tr>
              <a:tr h="1112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kern="1200" dirty="0" err="1">
                          <a:solidFill>
                            <a:schemeClr val="dk1"/>
                          </a:solidFill>
                          <a:effectLst/>
                          <a:latin typeface="Times New Roman" panose="02020603050405020304" pitchFamily="18" charset="0"/>
                          <a:ea typeface="+mn-ea"/>
                          <a:cs typeface="Times New Roman" panose="02020603050405020304" pitchFamily="18" charset="0"/>
                        </a:rPr>
                        <a:t>Nanayakkara</a:t>
                      </a:r>
                      <a:r>
                        <a:rPr lang="en-US" sz="3600" kern="1200" dirty="0">
                          <a:solidFill>
                            <a:schemeClr val="dk1"/>
                          </a:solidFill>
                          <a:effectLst/>
                          <a:latin typeface="Times New Roman" panose="02020603050405020304" pitchFamily="18" charset="0"/>
                          <a:ea typeface="+mn-ea"/>
                          <a:cs typeface="Times New Roman" panose="02020603050405020304" pitchFamily="18" charset="0"/>
                        </a:rPr>
                        <a:t> A.A.R.</a:t>
                      </a:r>
                      <a:endParaRPr lang="en-US" sz="3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IT21700156</a:t>
                      </a:r>
                    </a:p>
                    <a:p>
                      <a:endParaRPr lang="en-US" sz="3600" dirty="0">
                        <a:latin typeface="Times New Roman" panose="02020603050405020304" pitchFamily="18" charset="0"/>
                        <a:cs typeface="Times New Roman" panose="02020603050405020304" pitchFamily="18" charset="0"/>
                      </a:endParaRPr>
                    </a:p>
                  </a:txBody>
                  <a:tcPr/>
                </a:tc>
                <a:tc>
                  <a:txBody>
                    <a:bodyPr/>
                    <a:lstStyle/>
                    <a:p>
                      <a:pPr algn="just">
                        <a:lnSpc>
                          <a:spcPct val="107000"/>
                        </a:lnSpc>
                        <a:spcAft>
                          <a:spcPts val="800"/>
                        </a:spcAft>
                      </a:pPr>
                      <a:r>
                        <a:rPr lang="en-US" sz="36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Track times and durations that user spends on the platform</a:t>
                      </a:r>
                      <a:endParaRPr lang="en-US" sz="36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114300" marR="114300" marT="0" marB="0"/>
                </a:tc>
                <a:extLst>
                  <a:ext uri="{0D108BD9-81ED-4DB2-BD59-A6C34878D82A}">
                    <a16:rowId xmlns:a16="http://schemas.microsoft.com/office/drawing/2014/main" val="2794000657"/>
                  </a:ext>
                </a:extLst>
              </a:tr>
              <a:tr h="1112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kern="1200" dirty="0">
                          <a:solidFill>
                            <a:schemeClr val="dk1"/>
                          </a:solidFill>
                          <a:effectLst/>
                          <a:latin typeface="Times New Roman" panose="02020603050405020304" pitchFamily="18" charset="0"/>
                          <a:ea typeface="+mn-ea"/>
                          <a:cs typeface="Times New Roman" panose="02020603050405020304" pitchFamily="18" charset="0"/>
                        </a:rPr>
                        <a:t>Senadheera W.D.N.D.</a:t>
                      </a:r>
                      <a:endParaRPr lang="en-US" sz="3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latin typeface="Times New Roman" panose="02020603050405020304" pitchFamily="18" charset="0"/>
                          <a:cs typeface="Times New Roman" panose="02020603050405020304" pitchFamily="18" charset="0"/>
                        </a:rPr>
                        <a:t>IT21220388</a:t>
                      </a:r>
                    </a:p>
                    <a:p>
                      <a:endParaRPr lang="en-US" sz="3600" dirty="0">
                        <a:latin typeface="Times New Roman" panose="02020603050405020304" pitchFamily="18" charset="0"/>
                        <a:cs typeface="Times New Roman" panose="02020603050405020304" pitchFamily="18" charset="0"/>
                      </a:endParaRPr>
                    </a:p>
                  </a:txBody>
                  <a:tcPr/>
                </a:tc>
                <a:tc>
                  <a:txBody>
                    <a:bodyPr/>
                    <a:lstStyle/>
                    <a:p>
                      <a:r>
                        <a:rPr lang="en-US" sz="3600" kern="1200" dirty="0">
                          <a:solidFill>
                            <a:schemeClr val="dk1"/>
                          </a:solidFill>
                          <a:effectLst/>
                          <a:latin typeface="Times New Roman" panose="02020603050405020304" pitchFamily="18" charset="0"/>
                          <a:ea typeface="+mn-ea"/>
                          <a:cs typeface="Times New Roman" panose="02020603050405020304" pitchFamily="18" charset="0"/>
                        </a:rPr>
                        <a:t>Analyze all databases and train a model</a:t>
                      </a:r>
                      <a:endParaRPr 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173659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2667000" y="4219337"/>
            <a:ext cx="7432225" cy="2712346"/>
          </a:xfrm>
          <a:prstGeom prst="rect">
            <a:avLst/>
          </a:prstGeom>
        </p:spPr>
        <p:txBody>
          <a:bodyPr lIns="0" tIns="0" rIns="0" bIns="0" rtlCol="0" anchor="t">
            <a:spAutoFit/>
          </a:bodyPr>
          <a:lstStyle/>
          <a:p>
            <a:pPr marL="0" lvl="0" indent="0" algn="ctr">
              <a:lnSpc>
                <a:spcPts val="10394"/>
              </a:lnSpc>
            </a:pPr>
            <a:r>
              <a:rPr lang="en-US" sz="11176" spc="1207" dirty="0">
                <a:solidFill>
                  <a:srgbClr val="231F20"/>
                </a:solidFill>
                <a:latin typeface="Algerian" panose="04020705040A02060702" pitchFamily="82" charset="0"/>
              </a:rPr>
              <a:t>THANK YOU!</a:t>
            </a:r>
          </a:p>
        </p:txBody>
      </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004AAD"/>
            </a:solidFill>
          </p:spPr>
          <p:txBody>
            <a:bodyPr/>
            <a:lstStyle/>
            <a:p>
              <a:endParaRPr lang="en-US"/>
            </a:p>
          </p:txBody>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8B6FF"/>
            </a:solidFill>
          </p:spPr>
          <p:txBody>
            <a:bodyPr/>
            <a:lstStyle/>
            <a:p>
              <a:endParaRPr lang="en-US"/>
            </a:p>
          </p:txBody>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5" name="Picture 4" descr="A hand holding a ball with social media icons&#10;&#10;Description automatically generated">
            <a:extLst>
              <a:ext uri="{FF2B5EF4-FFF2-40B4-BE49-F238E27FC236}">
                <a16:creationId xmlns:a16="http://schemas.microsoft.com/office/drawing/2014/main" id="{1580821D-6955-5798-8687-B3AE93B68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060097"/>
            <a:ext cx="7696200" cy="6019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38035" y="1358563"/>
            <a:ext cx="1400485" cy="6299537"/>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004AAD"/>
            </a:solidFill>
            <a:ln>
              <a:noFill/>
            </a:ln>
          </p:spPr>
          <p:txBody>
            <a:bodyPr/>
            <a:lstStyle/>
            <a:p>
              <a:endParaRPr lang="en-US"/>
            </a:p>
          </p:txBody>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342900"/>
            <a:ext cx="5408984" cy="9051975"/>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04AAD"/>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10713318" y="455737"/>
            <a:ext cx="7607339" cy="8514297"/>
          </a:xfrm>
          <a:custGeom>
            <a:avLst/>
            <a:gdLst/>
            <a:ahLst/>
            <a:cxnLst/>
            <a:rect l="l" t="t" r="r" b="b"/>
            <a:pathLst>
              <a:path w="7607339" h="7607339">
                <a:moveTo>
                  <a:pt x="0" y="0"/>
                </a:moveTo>
                <a:lnTo>
                  <a:pt x="7607340" y="0"/>
                </a:lnTo>
                <a:lnTo>
                  <a:pt x="7607340" y="7607339"/>
                </a:lnTo>
                <a:lnTo>
                  <a:pt x="0" y="7607339"/>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5494939" y="80776"/>
            <a:ext cx="4159488" cy="1277786"/>
          </a:xfrm>
          <a:prstGeom prst="rect">
            <a:avLst/>
          </a:prstGeom>
        </p:spPr>
        <p:txBody>
          <a:bodyPr wrap="square" lIns="0" tIns="0" rIns="0" bIns="0" rtlCol="0" anchor="t">
            <a:spAutoFit/>
          </a:bodyPr>
          <a:lstStyle/>
          <a:p>
            <a:pPr>
              <a:lnSpc>
                <a:spcPts val="10858"/>
              </a:lnSpc>
            </a:pPr>
            <a:r>
              <a:rPr lang="en-US" sz="7868" spc="771" dirty="0">
                <a:solidFill>
                  <a:srgbClr val="231F20"/>
                </a:solidFill>
                <a:latin typeface="Cambria Math" panose="02040503050406030204" pitchFamily="18" charset="0"/>
                <a:ea typeface="Cambria Math" panose="02040503050406030204" pitchFamily="18" charset="0"/>
              </a:rPr>
              <a:t>Content</a:t>
            </a:r>
          </a:p>
        </p:txBody>
      </p:sp>
      <p:sp>
        <p:nvSpPr>
          <p:cNvPr id="14" name="TextBox 14"/>
          <p:cNvSpPr txBox="1"/>
          <p:nvPr/>
        </p:nvSpPr>
        <p:spPr>
          <a:xfrm>
            <a:off x="4126156" y="1546957"/>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01</a:t>
            </a:r>
          </a:p>
        </p:txBody>
      </p:sp>
      <p:sp>
        <p:nvSpPr>
          <p:cNvPr id="15" name="TextBox 15"/>
          <p:cNvSpPr txBox="1"/>
          <p:nvPr/>
        </p:nvSpPr>
        <p:spPr>
          <a:xfrm>
            <a:off x="4112823" y="2287624"/>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02</a:t>
            </a:r>
          </a:p>
        </p:txBody>
      </p:sp>
      <p:sp>
        <p:nvSpPr>
          <p:cNvPr id="16" name="TextBox 16"/>
          <p:cNvSpPr txBox="1"/>
          <p:nvPr/>
        </p:nvSpPr>
        <p:spPr>
          <a:xfrm>
            <a:off x="4126156" y="3026477"/>
            <a:ext cx="937219" cy="71437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03</a:t>
            </a:r>
          </a:p>
        </p:txBody>
      </p:sp>
      <p:sp>
        <p:nvSpPr>
          <p:cNvPr id="19" name="TextBox 19"/>
          <p:cNvSpPr txBox="1"/>
          <p:nvPr/>
        </p:nvSpPr>
        <p:spPr>
          <a:xfrm>
            <a:off x="5433388" y="1603027"/>
            <a:ext cx="3047543" cy="525785"/>
          </a:xfrm>
          <a:prstGeom prst="rect">
            <a:avLst/>
          </a:prstGeom>
        </p:spPr>
        <p:txBody>
          <a:bodyPr wrap="square" lIns="0" tIns="0" rIns="0" bIns="0" rtlCol="0" anchor="t">
            <a:spAutoFit/>
          </a:bodyPr>
          <a:lstStyle/>
          <a:p>
            <a:pPr>
              <a:lnSpc>
                <a:spcPts val="4140"/>
              </a:lnSpc>
            </a:pPr>
            <a:r>
              <a:rPr lang="en-US" sz="3600" b="1" spc="294" dirty="0">
                <a:solidFill>
                  <a:srgbClr val="231F20"/>
                </a:solidFill>
                <a:latin typeface="Times New Roman" panose="02020603050405020304" pitchFamily="18" charset="0"/>
                <a:cs typeface="Times New Roman" panose="02020603050405020304" pitchFamily="18" charset="0"/>
              </a:rPr>
              <a:t>Introduction</a:t>
            </a:r>
          </a:p>
        </p:txBody>
      </p:sp>
      <p:sp>
        <p:nvSpPr>
          <p:cNvPr id="21" name="TextBox 21"/>
          <p:cNvSpPr txBox="1"/>
          <p:nvPr/>
        </p:nvSpPr>
        <p:spPr>
          <a:xfrm>
            <a:off x="5400866" y="2373278"/>
            <a:ext cx="4550323" cy="525785"/>
          </a:xfrm>
          <a:prstGeom prst="rect">
            <a:avLst/>
          </a:prstGeom>
        </p:spPr>
        <p:txBody>
          <a:bodyPr wrap="square" lIns="0" tIns="0" rIns="0" bIns="0" rtlCol="0" anchor="t">
            <a:spAutoFit/>
          </a:bodyPr>
          <a:lstStyle/>
          <a:p>
            <a:pPr marL="0" lvl="0" indent="0" algn="l">
              <a:lnSpc>
                <a:spcPts val="4140"/>
              </a:lnSpc>
              <a:spcBef>
                <a:spcPct val="0"/>
              </a:spcBef>
            </a:pPr>
            <a:r>
              <a:rPr lang="en-US" sz="3600" b="1" spc="294" dirty="0">
                <a:solidFill>
                  <a:srgbClr val="231F20"/>
                </a:solidFill>
                <a:latin typeface="Times New Roman" panose="02020603050405020304" pitchFamily="18" charset="0"/>
                <a:cs typeface="Times New Roman" panose="02020603050405020304" pitchFamily="18" charset="0"/>
              </a:rPr>
              <a:t>Problem Statement</a:t>
            </a:r>
          </a:p>
        </p:txBody>
      </p:sp>
      <p:sp>
        <p:nvSpPr>
          <p:cNvPr id="22" name="TextBox 22"/>
          <p:cNvSpPr txBox="1"/>
          <p:nvPr/>
        </p:nvSpPr>
        <p:spPr>
          <a:xfrm>
            <a:off x="5433388" y="3073197"/>
            <a:ext cx="3331123" cy="525785"/>
          </a:xfrm>
          <a:prstGeom prst="rect">
            <a:avLst/>
          </a:prstGeom>
        </p:spPr>
        <p:txBody>
          <a:bodyPr wrap="square" lIns="0" tIns="0" rIns="0" bIns="0" rtlCol="0" anchor="t">
            <a:spAutoFit/>
          </a:bodyPr>
          <a:lstStyle/>
          <a:p>
            <a:pPr marL="0" lvl="0" indent="0" algn="l">
              <a:lnSpc>
                <a:spcPts val="4140"/>
              </a:lnSpc>
              <a:spcBef>
                <a:spcPct val="0"/>
              </a:spcBef>
            </a:pPr>
            <a:r>
              <a:rPr lang="en-US" sz="3600" b="1" spc="294" dirty="0">
                <a:solidFill>
                  <a:srgbClr val="231F20"/>
                </a:solidFill>
                <a:latin typeface="Times New Roman" panose="02020603050405020304" pitchFamily="18" charset="0"/>
                <a:cs typeface="Times New Roman" panose="02020603050405020304" pitchFamily="18" charset="0"/>
              </a:rPr>
              <a:t>Research Gap</a:t>
            </a:r>
          </a:p>
        </p:txBody>
      </p:sp>
      <p:sp>
        <p:nvSpPr>
          <p:cNvPr id="17" name="TextBox 16">
            <a:extLst>
              <a:ext uri="{FF2B5EF4-FFF2-40B4-BE49-F238E27FC236}">
                <a16:creationId xmlns:a16="http://schemas.microsoft.com/office/drawing/2014/main" id="{6F9D3931-B401-E01D-31D4-D68C22E7FE5C}"/>
              </a:ext>
            </a:extLst>
          </p:cNvPr>
          <p:cNvSpPr txBox="1"/>
          <p:nvPr/>
        </p:nvSpPr>
        <p:spPr>
          <a:xfrm>
            <a:off x="4077972" y="3740852"/>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04</a:t>
            </a:r>
          </a:p>
        </p:txBody>
      </p:sp>
      <p:sp>
        <p:nvSpPr>
          <p:cNvPr id="18" name="TextBox 22">
            <a:extLst>
              <a:ext uri="{FF2B5EF4-FFF2-40B4-BE49-F238E27FC236}">
                <a16:creationId xmlns:a16="http://schemas.microsoft.com/office/drawing/2014/main" id="{709CE15B-A5F6-E225-5537-B87A6963E933}"/>
              </a:ext>
            </a:extLst>
          </p:cNvPr>
          <p:cNvSpPr txBox="1"/>
          <p:nvPr/>
        </p:nvSpPr>
        <p:spPr>
          <a:xfrm>
            <a:off x="5385088" y="3831831"/>
            <a:ext cx="2567612" cy="525785"/>
          </a:xfrm>
          <a:prstGeom prst="rect">
            <a:avLst/>
          </a:prstGeom>
        </p:spPr>
        <p:txBody>
          <a:bodyPr wrap="square" lIns="0" tIns="0" rIns="0" bIns="0" rtlCol="0" anchor="t">
            <a:spAutoFit/>
          </a:bodyPr>
          <a:lstStyle/>
          <a:p>
            <a:pPr marL="0" lvl="0" indent="0" algn="l">
              <a:lnSpc>
                <a:spcPts val="4140"/>
              </a:lnSpc>
              <a:spcBef>
                <a:spcPct val="0"/>
              </a:spcBef>
            </a:pPr>
            <a:r>
              <a:rPr lang="en-US" sz="3600" b="1" spc="294" dirty="0">
                <a:solidFill>
                  <a:srgbClr val="231F20"/>
                </a:solidFill>
                <a:latin typeface="Times New Roman" panose="02020603050405020304" pitchFamily="18" charset="0"/>
                <a:cs typeface="Times New Roman" panose="02020603050405020304" pitchFamily="18" charset="0"/>
              </a:rPr>
              <a:t>Objectives</a:t>
            </a:r>
          </a:p>
        </p:txBody>
      </p:sp>
      <p:sp>
        <p:nvSpPr>
          <p:cNvPr id="20" name="TextBox 19">
            <a:extLst>
              <a:ext uri="{FF2B5EF4-FFF2-40B4-BE49-F238E27FC236}">
                <a16:creationId xmlns:a16="http://schemas.microsoft.com/office/drawing/2014/main" id="{480C50BB-E0F8-C054-875B-77F2F4AFB55B}"/>
              </a:ext>
            </a:extLst>
          </p:cNvPr>
          <p:cNvSpPr txBox="1"/>
          <p:nvPr/>
        </p:nvSpPr>
        <p:spPr>
          <a:xfrm>
            <a:off x="4093296" y="4479705"/>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05</a:t>
            </a:r>
          </a:p>
        </p:txBody>
      </p:sp>
      <p:sp>
        <p:nvSpPr>
          <p:cNvPr id="23" name="TextBox 22">
            <a:extLst>
              <a:ext uri="{FF2B5EF4-FFF2-40B4-BE49-F238E27FC236}">
                <a16:creationId xmlns:a16="http://schemas.microsoft.com/office/drawing/2014/main" id="{E5EB14C6-D58A-B2C4-3881-2B65C1D6B5A9}"/>
              </a:ext>
            </a:extLst>
          </p:cNvPr>
          <p:cNvSpPr txBox="1"/>
          <p:nvPr/>
        </p:nvSpPr>
        <p:spPr>
          <a:xfrm>
            <a:off x="5398130" y="4577435"/>
            <a:ext cx="4902587" cy="525785"/>
          </a:xfrm>
          <a:prstGeom prst="rect">
            <a:avLst/>
          </a:prstGeom>
        </p:spPr>
        <p:txBody>
          <a:bodyPr wrap="square" lIns="0" tIns="0" rIns="0" bIns="0" rtlCol="0" anchor="t">
            <a:spAutoFit/>
          </a:bodyPr>
          <a:lstStyle/>
          <a:p>
            <a:pPr marL="0" lvl="0" indent="0" algn="l">
              <a:lnSpc>
                <a:spcPts val="4140"/>
              </a:lnSpc>
              <a:spcBef>
                <a:spcPct val="0"/>
              </a:spcBef>
            </a:pPr>
            <a:r>
              <a:rPr lang="en-US" sz="3600" b="1" spc="294" dirty="0">
                <a:solidFill>
                  <a:srgbClr val="231F20"/>
                </a:solidFill>
                <a:latin typeface="Times New Roman" panose="02020603050405020304" pitchFamily="18" charset="0"/>
                <a:cs typeface="Times New Roman" panose="02020603050405020304" pitchFamily="18" charset="0"/>
              </a:rPr>
              <a:t>High-Level Diagram</a:t>
            </a:r>
          </a:p>
        </p:txBody>
      </p:sp>
      <p:sp>
        <p:nvSpPr>
          <p:cNvPr id="24" name="TextBox 23">
            <a:extLst>
              <a:ext uri="{FF2B5EF4-FFF2-40B4-BE49-F238E27FC236}">
                <a16:creationId xmlns:a16="http://schemas.microsoft.com/office/drawing/2014/main" id="{09B0D54F-F9DA-6A3A-E4CE-D2A3B4BC205F}"/>
              </a:ext>
            </a:extLst>
          </p:cNvPr>
          <p:cNvSpPr txBox="1"/>
          <p:nvPr/>
        </p:nvSpPr>
        <p:spPr>
          <a:xfrm>
            <a:off x="4069667" y="5220893"/>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06</a:t>
            </a:r>
          </a:p>
        </p:txBody>
      </p:sp>
      <p:sp>
        <p:nvSpPr>
          <p:cNvPr id="25" name="TextBox 24">
            <a:extLst>
              <a:ext uri="{FF2B5EF4-FFF2-40B4-BE49-F238E27FC236}">
                <a16:creationId xmlns:a16="http://schemas.microsoft.com/office/drawing/2014/main" id="{BF42973E-0137-B486-37ED-B82105B3B01C}"/>
              </a:ext>
            </a:extLst>
          </p:cNvPr>
          <p:cNvSpPr txBox="1"/>
          <p:nvPr/>
        </p:nvSpPr>
        <p:spPr>
          <a:xfrm>
            <a:off x="5398130" y="5303670"/>
            <a:ext cx="6076629" cy="525785"/>
          </a:xfrm>
          <a:prstGeom prst="rect">
            <a:avLst/>
          </a:prstGeom>
        </p:spPr>
        <p:txBody>
          <a:bodyPr lIns="0" tIns="0" rIns="0" bIns="0" rtlCol="0" anchor="t">
            <a:spAutoFit/>
          </a:bodyPr>
          <a:lstStyle/>
          <a:p>
            <a:pPr marL="0" lvl="0" indent="0" algn="l">
              <a:lnSpc>
                <a:spcPts val="4140"/>
              </a:lnSpc>
              <a:spcBef>
                <a:spcPct val="0"/>
              </a:spcBef>
            </a:pPr>
            <a:r>
              <a:rPr lang="en-US" sz="3600" b="1" spc="294" dirty="0">
                <a:solidFill>
                  <a:srgbClr val="231F20"/>
                </a:solidFill>
                <a:latin typeface="Times New Roman" panose="02020603050405020304" pitchFamily="18" charset="0"/>
                <a:cs typeface="Times New Roman" panose="02020603050405020304" pitchFamily="18" charset="0"/>
              </a:rPr>
              <a:t>Individual Components</a:t>
            </a:r>
          </a:p>
        </p:txBody>
      </p:sp>
      <p:sp>
        <p:nvSpPr>
          <p:cNvPr id="26" name="TextBox 25">
            <a:extLst>
              <a:ext uri="{FF2B5EF4-FFF2-40B4-BE49-F238E27FC236}">
                <a16:creationId xmlns:a16="http://schemas.microsoft.com/office/drawing/2014/main" id="{3262CD64-495C-742F-F7A7-336269509CA1}"/>
              </a:ext>
            </a:extLst>
          </p:cNvPr>
          <p:cNvSpPr txBox="1"/>
          <p:nvPr/>
        </p:nvSpPr>
        <p:spPr>
          <a:xfrm>
            <a:off x="4126155" y="6021068"/>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07</a:t>
            </a:r>
          </a:p>
        </p:txBody>
      </p:sp>
      <p:sp>
        <p:nvSpPr>
          <p:cNvPr id="27" name="TextBox 26">
            <a:extLst>
              <a:ext uri="{FF2B5EF4-FFF2-40B4-BE49-F238E27FC236}">
                <a16:creationId xmlns:a16="http://schemas.microsoft.com/office/drawing/2014/main" id="{4A400CE2-22B7-9A2C-BC20-410311786455}"/>
              </a:ext>
            </a:extLst>
          </p:cNvPr>
          <p:cNvSpPr txBox="1"/>
          <p:nvPr/>
        </p:nvSpPr>
        <p:spPr>
          <a:xfrm>
            <a:off x="5398130" y="6056008"/>
            <a:ext cx="5610258" cy="525785"/>
          </a:xfrm>
          <a:prstGeom prst="rect">
            <a:avLst/>
          </a:prstGeom>
        </p:spPr>
        <p:txBody>
          <a:bodyPr wrap="square" lIns="0" tIns="0" rIns="0" bIns="0" rtlCol="0" anchor="t">
            <a:spAutoFit/>
          </a:bodyPr>
          <a:lstStyle/>
          <a:p>
            <a:pPr marL="0" lvl="0" indent="0" algn="l">
              <a:lnSpc>
                <a:spcPts val="4140"/>
              </a:lnSpc>
              <a:spcBef>
                <a:spcPct val="0"/>
              </a:spcBef>
            </a:pPr>
            <a:r>
              <a:rPr lang="en-US" sz="3600" b="1" spc="294" dirty="0">
                <a:solidFill>
                  <a:srgbClr val="231F20"/>
                </a:solidFill>
                <a:latin typeface="Times New Roman" panose="02020603050405020304" pitchFamily="18" charset="0"/>
                <a:cs typeface="Times New Roman" panose="02020603050405020304" pitchFamily="18" charset="0"/>
              </a:rPr>
              <a:t>Commercialization Plan</a:t>
            </a:r>
          </a:p>
        </p:txBody>
      </p:sp>
      <p:sp>
        <p:nvSpPr>
          <p:cNvPr id="28" name="TextBox 27">
            <a:extLst>
              <a:ext uri="{FF2B5EF4-FFF2-40B4-BE49-F238E27FC236}">
                <a16:creationId xmlns:a16="http://schemas.microsoft.com/office/drawing/2014/main" id="{61B00417-8EEE-A0FD-A755-710101EE6277}"/>
              </a:ext>
            </a:extLst>
          </p:cNvPr>
          <p:cNvSpPr txBox="1"/>
          <p:nvPr/>
        </p:nvSpPr>
        <p:spPr>
          <a:xfrm>
            <a:off x="4106071" y="6807808"/>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08</a:t>
            </a:r>
          </a:p>
        </p:txBody>
      </p:sp>
      <p:sp>
        <p:nvSpPr>
          <p:cNvPr id="29" name="TextBox 28">
            <a:extLst>
              <a:ext uri="{FF2B5EF4-FFF2-40B4-BE49-F238E27FC236}">
                <a16:creationId xmlns:a16="http://schemas.microsoft.com/office/drawing/2014/main" id="{6968A945-4FC7-6D23-34B6-E4FDE1370C97}"/>
              </a:ext>
            </a:extLst>
          </p:cNvPr>
          <p:cNvSpPr txBox="1"/>
          <p:nvPr/>
        </p:nvSpPr>
        <p:spPr>
          <a:xfrm>
            <a:off x="5381085" y="6881162"/>
            <a:ext cx="5610258" cy="525785"/>
          </a:xfrm>
          <a:prstGeom prst="rect">
            <a:avLst/>
          </a:prstGeom>
        </p:spPr>
        <p:txBody>
          <a:bodyPr wrap="square" lIns="0" tIns="0" rIns="0" bIns="0" rtlCol="0" anchor="t">
            <a:spAutoFit/>
          </a:bodyPr>
          <a:lstStyle/>
          <a:p>
            <a:pPr marL="0" lvl="0" indent="0" algn="l">
              <a:lnSpc>
                <a:spcPts val="4140"/>
              </a:lnSpc>
              <a:spcBef>
                <a:spcPct val="0"/>
              </a:spcBef>
            </a:pPr>
            <a:r>
              <a:rPr lang="en-US" sz="3600" b="1" spc="294" dirty="0">
                <a:solidFill>
                  <a:srgbClr val="231F20"/>
                </a:solidFill>
                <a:latin typeface="Times New Roman" panose="02020603050405020304" pitchFamily="18" charset="0"/>
                <a:cs typeface="Times New Roman" panose="02020603050405020304" pitchFamily="18" charset="0"/>
              </a:rPr>
              <a:t>Data Set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4592495" y="7573922"/>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887962" y="5985119"/>
            <a:ext cx="2085109" cy="2085109"/>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a:ln>
              <a:noFill/>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2262642" y="-3904566"/>
            <a:ext cx="9204124" cy="7976412"/>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685800" y="473121"/>
            <a:ext cx="6147252" cy="926087"/>
          </a:xfrm>
          <a:prstGeom prst="rect">
            <a:avLst/>
          </a:prstGeom>
        </p:spPr>
        <p:txBody>
          <a:bodyPr lIns="0" tIns="0" rIns="0" bIns="0" rtlCol="0" anchor="t">
            <a:spAutoFit/>
          </a:bodyPr>
          <a:lstStyle/>
          <a:p>
            <a:pPr marL="0" lvl="0" indent="0" algn="l">
              <a:lnSpc>
                <a:spcPts val="7654"/>
              </a:lnSpc>
              <a:spcBef>
                <a:spcPct val="0"/>
              </a:spcBef>
            </a:pPr>
            <a:r>
              <a:rPr lang="en-US" sz="5546" b="1" spc="543" dirty="0">
                <a:solidFill>
                  <a:schemeClr val="bg1"/>
                </a:solidFill>
                <a:latin typeface="Cambria Math" panose="02040503050406030204" pitchFamily="18" charset="0"/>
                <a:ea typeface="Cambria Math" panose="02040503050406030204" pitchFamily="18" charset="0"/>
              </a:rPr>
              <a:t>INTRODUCT</a:t>
            </a:r>
            <a:r>
              <a:rPr lang="en-US" sz="5546" b="1" spc="543" dirty="0">
                <a:solidFill>
                  <a:schemeClr val="tx1">
                    <a:lumMod val="85000"/>
                    <a:lumOff val="15000"/>
                  </a:schemeClr>
                </a:solidFill>
                <a:latin typeface="Cambria Math" panose="02040503050406030204" pitchFamily="18" charset="0"/>
                <a:ea typeface="Cambria Math" panose="02040503050406030204" pitchFamily="18" charset="0"/>
              </a:rPr>
              <a:t>ION</a:t>
            </a:r>
          </a:p>
        </p:txBody>
      </p:sp>
      <p:sp>
        <p:nvSpPr>
          <p:cNvPr id="11" name="TextBox 11"/>
          <p:cNvSpPr txBox="1"/>
          <p:nvPr/>
        </p:nvSpPr>
        <p:spPr>
          <a:xfrm>
            <a:off x="204738" y="6489892"/>
            <a:ext cx="14730462" cy="3693319"/>
          </a:xfrm>
          <a:prstGeom prst="rect">
            <a:avLst/>
          </a:prstGeom>
        </p:spPr>
        <p:txBody>
          <a:bodyPr wrap="square" lIns="0" tIns="0" rIns="0" bIns="0" rtlCol="0" anchor="t">
            <a:spAutoFit/>
          </a:bodyPr>
          <a:lstStyle/>
          <a:p>
            <a:pPr marL="571500" indent="-571500" algn="just">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This research uses image processing and content analysis of social media behavior to assess mental health, aiming for early intervention and support by analyzing emotional responses, usage patterns, and demographics.</a:t>
            </a:r>
            <a:endParaRPr lang="en-US" sz="4000" b="1" kern="100" dirty="0">
              <a:effectLst/>
              <a:latin typeface="Times New Roman" panose="02020603050405020304" pitchFamily="18" charset="0"/>
              <a:ea typeface="Yu Gothic" panose="020B0400000000000000" pitchFamily="34" charset="-128"/>
              <a:cs typeface="Times New Roman" panose="02020603050405020304" pitchFamily="18" charset="0"/>
            </a:endParaRPr>
          </a:p>
          <a:p>
            <a:br>
              <a:rPr lang="en-US" sz="4000" b="0" i="0" dirty="0">
                <a:solidFill>
                  <a:srgbClr val="444444"/>
                </a:solidFill>
                <a:effectLst/>
                <a:latin typeface="Times New Roman" panose="02020603050405020304" pitchFamily="18" charset="0"/>
                <a:cs typeface="Times New Roman" panose="02020603050405020304" pitchFamily="18" charset="0"/>
              </a:rPr>
            </a:br>
            <a:r>
              <a:rPr lang="en-US" sz="4000" spc="316" dirty="0">
                <a:solidFill>
                  <a:srgbClr val="231F20"/>
                </a:solidFill>
                <a:latin typeface="Times New Roman" panose="02020603050405020304" pitchFamily="18" charset="0"/>
                <a:cs typeface="Times New Roman" panose="02020603050405020304" pitchFamily="18" charset="0"/>
              </a:rPr>
              <a:t> </a:t>
            </a:r>
          </a:p>
        </p:txBody>
      </p:sp>
      <p:sp>
        <p:nvSpPr>
          <p:cNvPr id="13" name="Freeform 13"/>
          <p:cNvSpPr/>
          <p:nvPr/>
        </p:nvSpPr>
        <p:spPr>
          <a:xfrm>
            <a:off x="12093295" y="-3236246"/>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33">
            <a:extLst>
              <a:ext uri="{FF2B5EF4-FFF2-40B4-BE49-F238E27FC236}">
                <a16:creationId xmlns:a16="http://schemas.microsoft.com/office/drawing/2014/main" id="{465E0E8C-D208-45EC-4C95-EB205CE9ABFE}"/>
              </a:ext>
            </a:extLst>
          </p:cNvPr>
          <p:cNvSpPr txBox="1"/>
          <p:nvPr/>
        </p:nvSpPr>
        <p:spPr>
          <a:xfrm>
            <a:off x="5490704" y="2481936"/>
            <a:ext cx="12797295"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Wingdings" panose="05000000000000000000" pitchFamily="2" charset="2"/>
              <a:buChar char="Ø"/>
            </a:pP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Topic: </a:t>
            </a:r>
            <a:r>
              <a:rPr lang="en-US" sz="3600" b="1" dirty="0">
                <a:effectLst/>
                <a:latin typeface="Times New Roman" panose="02020603050405020304" pitchFamily="18" charset="0"/>
                <a:ea typeface="DengXian" panose="02010600030101010101" pitchFamily="2" charset="-122"/>
                <a:cs typeface="Times New Roman" panose="02020603050405020304" pitchFamily="18" charset="0"/>
              </a:rPr>
              <a:t>Discover The Mental Health Status Using Social Media 		Behavioral Patterns</a:t>
            </a:r>
            <a:endParaRPr lang="en-US" sz="3600" b="1" dirty="0">
              <a:solidFill>
                <a:schemeClr val="accent1">
                  <a:lumMod val="75000"/>
                </a:schemeClr>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DengXian" panose="02010600030101010101" pitchFamily="2" charset="-122"/>
                <a:cs typeface="Times New Roman" panose="02020603050405020304" pitchFamily="18" charset="0"/>
              </a:rPr>
              <a:t>Research group</a:t>
            </a: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3600" b="1" dirty="0">
                <a:effectLst/>
                <a:latin typeface="Times New Roman" panose="02020603050405020304" pitchFamily="18" charset="0"/>
                <a:ea typeface="DengXian" panose="02010600030101010101" pitchFamily="2" charset="-122"/>
                <a:cs typeface="Times New Roman" panose="02020603050405020304" pitchFamily="18" charset="0"/>
              </a:rPr>
              <a:t>Centre of Excellence for AI (CEAI)</a:t>
            </a:r>
            <a:endParaRPr lang="en-US" sz="3600" dirty="0">
              <a:solidFill>
                <a:schemeClr val="accent1">
                  <a:lumMod val="75000"/>
                </a:schemeClr>
              </a:solidFill>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Ø"/>
            </a:pP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DengXian" panose="02010600030101010101" pitchFamily="2" charset="-122"/>
                <a:cs typeface="Times New Roman" panose="02020603050405020304" pitchFamily="18" charset="0"/>
              </a:rPr>
              <a:t>Research area</a:t>
            </a: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Bio-Medical and Health Informatics (HI)</a:t>
            </a:r>
          </a:p>
          <a:p>
            <a:r>
              <a:rPr lang="en-US" sz="3600" dirty="0">
                <a:latin typeface="Times New Roman" panose="02020603050405020304" pitchFamily="18" charset="0"/>
                <a:cs typeface="Times New Roman" panose="02020603050405020304" pitchFamily="18" charset="0"/>
              </a:rPr>
              <a:t>	</a:t>
            </a:r>
          </a:p>
        </p:txBody>
      </p:sp>
      <p:pic>
        <p:nvPicPr>
          <p:cNvPr id="19" name="Picture 18" descr="A cartoon of a person crying&#10;&#10;Description automatically generated">
            <a:extLst>
              <a:ext uri="{FF2B5EF4-FFF2-40B4-BE49-F238E27FC236}">
                <a16:creationId xmlns:a16="http://schemas.microsoft.com/office/drawing/2014/main" id="{34A07646-F115-F10E-C4B2-29A8954B9A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597" y="2048226"/>
            <a:ext cx="4986593" cy="35102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1610478" y="642912"/>
            <a:ext cx="8143122" cy="962315"/>
          </a:xfrm>
          <a:prstGeom prst="rect">
            <a:avLst/>
          </a:prstGeom>
        </p:spPr>
        <p:txBody>
          <a:bodyPr wrap="square" lIns="0" tIns="0" rIns="0" bIns="0" rtlCol="0" anchor="t">
            <a:spAutoFit/>
          </a:bodyPr>
          <a:lstStyle/>
          <a:p>
            <a:pPr marL="0" lvl="0" indent="0" algn="l">
              <a:lnSpc>
                <a:spcPts val="7956"/>
              </a:lnSpc>
              <a:spcBef>
                <a:spcPct val="0"/>
              </a:spcBef>
            </a:pPr>
            <a:r>
              <a:rPr lang="en-US" sz="5765" spc="565" dirty="0">
                <a:solidFill>
                  <a:srgbClr val="231F20"/>
                </a:solidFill>
                <a:latin typeface="Codec Pro ExtraBold"/>
              </a:rPr>
              <a:t>Problem Statement </a:t>
            </a:r>
          </a:p>
        </p:txBody>
      </p:sp>
      <p:sp>
        <p:nvSpPr>
          <p:cNvPr id="16" name="Freeform 16"/>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1371600" y="2552700"/>
            <a:ext cx="15161979" cy="6302415"/>
          </a:xfrm>
          <a:custGeom>
            <a:avLst/>
            <a:gdLst/>
            <a:ahLst/>
            <a:cxnLst/>
            <a:rect l="l" t="t" r="r" b="b"/>
            <a:pathLst>
              <a:path w="11723055" h="1811745">
                <a:moveTo>
                  <a:pt x="0" y="0"/>
                </a:moveTo>
                <a:lnTo>
                  <a:pt x="11723054" y="0"/>
                </a:lnTo>
                <a:lnTo>
                  <a:pt x="11723054" y="1811745"/>
                </a:lnTo>
                <a:lnTo>
                  <a:pt x="0" y="1811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22"/>
          <p:cNvSpPr txBox="1"/>
          <p:nvPr/>
        </p:nvSpPr>
        <p:spPr>
          <a:xfrm>
            <a:off x="2839128" y="4140851"/>
            <a:ext cx="12609744" cy="2923942"/>
          </a:xfrm>
          <a:prstGeom prst="rect">
            <a:avLst/>
          </a:prstGeom>
        </p:spPr>
        <p:txBody>
          <a:bodyPr wrap="square" lIns="0" tIns="0" rIns="0" bIns="0" rtlCol="0" anchor="t">
            <a:spAutoFit/>
          </a:bodyPr>
          <a:lstStyle/>
          <a:p>
            <a:pPr algn="just">
              <a:lnSpc>
                <a:spcPct val="107000"/>
              </a:lnSpc>
              <a:spcAft>
                <a:spcPts val="800"/>
              </a:spcAft>
            </a:pPr>
            <a:r>
              <a:rPr lang="en-US" sz="3600" dirty="0">
                <a:latin typeface="Times New Roman" panose="02020603050405020304" pitchFamily="18" charset="0"/>
                <a:cs typeface="Times New Roman" panose="02020603050405020304" pitchFamily="18" charset="0"/>
              </a:rPr>
              <a:t>Nowadays, many people, especially the youth, lead highly stressful lives. Their real mental state often goes unnoticed as they hide behind the facade of social media. This research aims to track and analyze user behaviors on social media to uncover their true mental health status.</a:t>
            </a:r>
            <a:endParaRPr lang="en-US" sz="36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3" name="Picture 2" descr="A black and white question mark&#10;&#10;Description automatically generated">
            <a:extLst>
              <a:ext uri="{FF2B5EF4-FFF2-40B4-BE49-F238E27FC236}">
                <a16:creationId xmlns:a16="http://schemas.microsoft.com/office/drawing/2014/main" id="{BA51715C-EF5F-FDB9-F0BF-F9C7AE50C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467161"/>
            <a:ext cx="1905000" cy="17339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B95A5642-C36D-278A-CAD6-5D738EF252B4}"/>
              </a:ext>
            </a:extLst>
          </p:cNvPr>
          <p:cNvGrpSpPr/>
          <p:nvPr/>
        </p:nvGrpSpPr>
        <p:grpSpPr>
          <a:xfrm rot="5153646">
            <a:off x="-4443739" y="-4984669"/>
            <a:ext cx="9204124" cy="10352199"/>
            <a:chOff x="0" y="0"/>
            <a:chExt cx="877090" cy="760098"/>
          </a:xfrm>
        </p:grpSpPr>
        <p:sp>
          <p:nvSpPr>
            <p:cNvPr id="3" name="Freeform 8">
              <a:extLst>
                <a:ext uri="{FF2B5EF4-FFF2-40B4-BE49-F238E27FC236}">
                  <a16:creationId xmlns:a16="http://schemas.microsoft.com/office/drawing/2014/main" id="{51723B9A-B0A8-EE46-1FC8-B5C5340346D3}"/>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a:p>
          </p:txBody>
        </p:sp>
        <p:sp>
          <p:nvSpPr>
            <p:cNvPr id="4" name="TextBox 9">
              <a:extLst>
                <a:ext uri="{FF2B5EF4-FFF2-40B4-BE49-F238E27FC236}">
                  <a16:creationId xmlns:a16="http://schemas.microsoft.com/office/drawing/2014/main" id="{FBB01B50-0BDE-3571-9857-20AA9E096C26}"/>
                </a:ext>
              </a:extLst>
            </p:cNvPr>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TextBox 4">
            <a:extLst>
              <a:ext uri="{FF2B5EF4-FFF2-40B4-BE49-F238E27FC236}">
                <a16:creationId xmlns:a16="http://schemas.microsoft.com/office/drawing/2014/main" id="{8F725938-B5E9-57CC-47E1-051773A32DE6}"/>
              </a:ext>
            </a:extLst>
          </p:cNvPr>
          <p:cNvSpPr txBox="1"/>
          <p:nvPr/>
        </p:nvSpPr>
        <p:spPr>
          <a:xfrm>
            <a:off x="2428483" y="1181100"/>
            <a:ext cx="7162800" cy="923330"/>
          </a:xfrm>
          <a:prstGeom prst="rect">
            <a:avLst/>
          </a:prstGeom>
          <a:noFill/>
        </p:spPr>
        <p:txBody>
          <a:bodyPr wrap="square" rtlCol="0">
            <a:spAutoFit/>
          </a:bodyPr>
          <a:lstStyle/>
          <a:p>
            <a:r>
              <a:rPr lang="en-US" sz="5400" b="1" dirty="0">
                <a:solidFill>
                  <a:schemeClr val="bg1">
                    <a:lumMod val="95000"/>
                  </a:schemeClr>
                </a:solidFill>
                <a:latin typeface="Amasis MT Pro Black" panose="020F0502020204030204" pitchFamily="18" charset="0"/>
                <a:cs typeface="Times New Roman" panose="02020603050405020304" pitchFamily="18" charset="0"/>
              </a:rPr>
              <a:t>Res</a:t>
            </a:r>
            <a:r>
              <a:rPr lang="en-US" sz="5400" b="1" dirty="0">
                <a:latin typeface="Amasis MT Pro Black" panose="020F0502020204030204" pitchFamily="18" charset="0"/>
                <a:cs typeface="Times New Roman" panose="02020603050405020304" pitchFamily="18" charset="0"/>
              </a:rPr>
              <a:t>earch Gap</a:t>
            </a:r>
          </a:p>
        </p:txBody>
      </p:sp>
      <p:sp>
        <p:nvSpPr>
          <p:cNvPr id="7" name="TextBox 6">
            <a:extLst>
              <a:ext uri="{FF2B5EF4-FFF2-40B4-BE49-F238E27FC236}">
                <a16:creationId xmlns:a16="http://schemas.microsoft.com/office/drawing/2014/main" id="{2A5C4CA6-DE00-174F-FA36-396871B20A64}"/>
              </a:ext>
            </a:extLst>
          </p:cNvPr>
          <p:cNvSpPr txBox="1"/>
          <p:nvPr/>
        </p:nvSpPr>
        <p:spPr>
          <a:xfrm>
            <a:off x="3148639" y="2781300"/>
            <a:ext cx="10515600" cy="4100353"/>
          </a:xfrm>
          <a:prstGeom prst="rect">
            <a:avLst/>
          </a:prstGeom>
          <a:noFill/>
        </p:spPr>
        <p:txBody>
          <a:bodyPr wrap="square" rtlCol="0">
            <a:spAutoFit/>
          </a:bodyPr>
          <a:lstStyle/>
          <a:p>
            <a:pPr marL="342900" indent="-342900">
              <a:lnSpc>
                <a:spcPct val="107000"/>
              </a:lnSpc>
              <a:spcAft>
                <a:spcPts val="800"/>
              </a:spcAft>
              <a:buFont typeface="+mj-lt"/>
              <a:buAutoNum type="arabicParenR"/>
            </a:pPr>
            <a:r>
              <a:rPr lang="en-US" sz="4400" kern="100" dirty="0">
                <a:effectLst/>
                <a:latin typeface="Times New Roman" panose="02020603050405020304" pitchFamily="18" charset="0"/>
                <a:ea typeface="Aptos" panose="020B0004020202020204" pitchFamily="34" charset="0"/>
                <a:cs typeface="Times New Roman" panose="02020603050405020304" pitchFamily="18" charset="0"/>
              </a:rPr>
              <a:t>Comprehensive Data Integration</a:t>
            </a:r>
          </a:p>
          <a:p>
            <a:pPr marL="342900" indent="-342900">
              <a:lnSpc>
                <a:spcPct val="107000"/>
              </a:lnSpc>
              <a:spcAft>
                <a:spcPts val="800"/>
              </a:spcAft>
              <a:buFont typeface="+mj-lt"/>
              <a:buAutoNum type="arabicParenR"/>
            </a:pPr>
            <a:r>
              <a:rPr lang="en-US" sz="4400" kern="100" dirty="0">
                <a:effectLst/>
                <a:latin typeface="Times New Roman" panose="02020603050405020304" pitchFamily="18" charset="0"/>
                <a:ea typeface="Aptos" panose="020B0004020202020204" pitchFamily="34" charset="0"/>
                <a:cs typeface="Times New Roman" panose="02020603050405020304" pitchFamily="18" charset="0"/>
              </a:rPr>
              <a:t>Real-time Emotional Analysis</a:t>
            </a:r>
          </a:p>
          <a:p>
            <a:pPr marL="342900" indent="-342900">
              <a:lnSpc>
                <a:spcPct val="107000"/>
              </a:lnSpc>
              <a:spcAft>
                <a:spcPts val="800"/>
              </a:spcAft>
              <a:buFont typeface="+mj-lt"/>
              <a:buAutoNum type="arabicParenR"/>
            </a:pPr>
            <a:r>
              <a:rPr lang="en-US" sz="4400" kern="100" dirty="0">
                <a:effectLst/>
                <a:latin typeface="Times New Roman" panose="02020603050405020304" pitchFamily="18" charset="0"/>
                <a:ea typeface="Aptos" panose="020B0004020202020204" pitchFamily="34" charset="0"/>
                <a:cs typeface="Times New Roman" panose="02020603050405020304" pitchFamily="18" charset="0"/>
              </a:rPr>
              <a:t>Environment and Context Consideration</a:t>
            </a:r>
          </a:p>
          <a:p>
            <a:pPr marL="342900" indent="-342900">
              <a:lnSpc>
                <a:spcPct val="107000"/>
              </a:lnSpc>
              <a:spcAft>
                <a:spcPts val="800"/>
              </a:spcAft>
              <a:buFont typeface="+mj-lt"/>
              <a:buAutoNum type="arabicParenR"/>
            </a:pPr>
            <a:r>
              <a:rPr lang="en-US" sz="4400" kern="100" dirty="0">
                <a:effectLst/>
                <a:latin typeface="Times New Roman" panose="02020603050405020304" pitchFamily="18" charset="0"/>
                <a:ea typeface="Aptos" panose="020B0004020202020204" pitchFamily="34" charset="0"/>
                <a:cs typeface="Times New Roman" panose="02020603050405020304" pitchFamily="18" charset="0"/>
              </a:rPr>
              <a:t>Demographic-Specific Insights</a:t>
            </a:r>
          </a:p>
          <a:p>
            <a:pPr marL="342900" indent="-342900">
              <a:lnSpc>
                <a:spcPct val="107000"/>
              </a:lnSpc>
              <a:spcAft>
                <a:spcPts val="800"/>
              </a:spcAft>
              <a:buFont typeface="+mj-lt"/>
              <a:buAutoNum type="arabicParenR"/>
            </a:pPr>
            <a:r>
              <a:rPr lang="en-US" sz="4400" kern="100" dirty="0">
                <a:effectLst/>
                <a:latin typeface="Times New Roman" panose="02020603050405020304" pitchFamily="18" charset="0"/>
                <a:ea typeface="Aptos" panose="020B0004020202020204" pitchFamily="34" charset="0"/>
                <a:cs typeface="Times New Roman" panose="02020603050405020304" pitchFamily="18" charset="0"/>
              </a:rPr>
              <a:t>Predictive and Preventive Models</a:t>
            </a:r>
          </a:p>
        </p:txBody>
      </p:sp>
      <p:pic>
        <p:nvPicPr>
          <p:cNvPr id="11" name="Picture 10" descr="A notepad with a pen and atom symbol&#10;&#10;Description automatically generated">
            <a:extLst>
              <a:ext uri="{FF2B5EF4-FFF2-40B4-BE49-F238E27FC236}">
                <a16:creationId xmlns:a16="http://schemas.microsoft.com/office/drawing/2014/main" id="{94FE451A-F965-0C8F-8D37-EED494F6B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5399" y="6131914"/>
            <a:ext cx="5540115" cy="4155086"/>
          </a:xfrm>
          <a:prstGeom prst="rect">
            <a:avLst/>
          </a:prstGeom>
        </p:spPr>
      </p:pic>
    </p:spTree>
    <p:extLst>
      <p:ext uri="{BB962C8B-B14F-4D97-AF65-F5344CB8AC3E}">
        <p14:creationId xmlns:p14="http://schemas.microsoft.com/office/powerpoint/2010/main" val="314205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18">
            <a:extLst>
              <a:ext uri="{FF2B5EF4-FFF2-40B4-BE49-F238E27FC236}">
                <a16:creationId xmlns:a16="http://schemas.microsoft.com/office/drawing/2014/main" id="{04EE4161-F6D1-6749-90DF-44A1D8BDAB3B}"/>
              </a:ext>
            </a:extLst>
          </p:cNvPr>
          <p:cNvSpPr/>
          <p:nvPr/>
        </p:nvSpPr>
        <p:spPr>
          <a:xfrm>
            <a:off x="4811486" y="7810631"/>
            <a:ext cx="11049000" cy="834846"/>
          </a:xfrm>
          <a:custGeom>
            <a:avLst/>
            <a:gdLst/>
            <a:ahLst/>
            <a:cxnLst/>
            <a:rect l="l" t="t" r="r" b="b"/>
            <a:pathLst>
              <a:path w="11723055" h="1811745">
                <a:moveTo>
                  <a:pt x="0" y="0"/>
                </a:moveTo>
                <a:lnTo>
                  <a:pt x="11723054" y="0"/>
                </a:lnTo>
                <a:lnTo>
                  <a:pt x="11723054" y="1811745"/>
                </a:lnTo>
                <a:lnTo>
                  <a:pt x="0" y="1811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18">
            <a:extLst>
              <a:ext uri="{FF2B5EF4-FFF2-40B4-BE49-F238E27FC236}">
                <a16:creationId xmlns:a16="http://schemas.microsoft.com/office/drawing/2014/main" id="{ED0A3369-8C6E-0CEC-225D-9E3B2BC7AC32}"/>
              </a:ext>
            </a:extLst>
          </p:cNvPr>
          <p:cNvSpPr/>
          <p:nvPr/>
        </p:nvSpPr>
        <p:spPr>
          <a:xfrm>
            <a:off x="4811486" y="3316210"/>
            <a:ext cx="11049000" cy="834846"/>
          </a:xfrm>
          <a:custGeom>
            <a:avLst/>
            <a:gdLst/>
            <a:ahLst/>
            <a:cxnLst/>
            <a:rect l="l" t="t" r="r" b="b"/>
            <a:pathLst>
              <a:path w="11723055" h="1811745">
                <a:moveTo>
                  <a:pt x="0" y="0"/>
                </a:moveTo>
                <a:lnTo>
                  <a:pt x="11723054" y="0"/>
                </a:lnTo>
                <a:lnTo>
                  <a:pt x="11723054" y="1811745"/>
                </a:lnTo>
                <a:lnTo>
                  <a:pt x="0" y="1811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 name="Freeform 18">
            <a:extLst>
              <a:ext uri="{FF2B5EF4-FFF2-40B4-BE49-F238E27FC236}">
                <a16:creationId xmlns:a16="http://schemas.microsoft.com/office/drawing/2014/main" id="{A13784F0-29C1-9473-A1DF-223BFBED1291}"/>
              </a:ext>
            </a:extLst>
          </p:cNvPr>
          <p:cNvSpPr/>
          <p:nvPr/>
        </p:nvSpPr>
        <p:spPr>
          <a:xfrm>
            <a:off x="4782457" y="4420731"/>
            <a:ext cx="11049000" cy="834846"/>
          </a:xfrm>
          <a:custGeom>
            <a:avLst/>
            <a:gdLst/>
            <a:ahLst/>
            <a:cxnLst/>
            <a:rect l="l" t="t" r="r" b="b"/>
            <a:pathLst>
              <a:path w="11723055" h="1811745">
                <a:moveTo>
                  <a:pt x="0" y="0"/>
                </a:moveTo>
                <a:lnTo>
                  <a:pt x="11723054" y="0"/>
                </a:lnTo>
                <a:lnTo>
                  <a:pt x="11723054" y="1811745"/>
                </a:lnTo>
                <a:lnTo>
                  <a:pt x="0" y="1811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3445881" y="2147952"/>
            <a:ext cx="1162775" cy="962315"/>
            <a:chOff x="0" y="0"/>
            <a:chExt cx="2409840" cy="2403360"/>
          </a:xfrm>
        </p:grpSpPr>
        <p:sp>
          <p:nvSpPr>
            <p:cNvPr id="10" name="Freeform 10"/>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004AAD"/>
            </a:solidFill>
          </p:spPr>
          <p:txBody>
            <a:bodyPr/>
            <a:lstStyle/>
            <a:p>
              <a:endParaRPr lang="en-US"/>
            </a:p>
          </p:txBody>
        </p:sp>
      </p:grpSp>
      <p:sp>
        <p:nvSpPr>
          <p:cNvPr id="14" name="TextBox 14"/>
          <p:cNvSpPr txBox="1"/>
          <p:nvPr/>
        </p:nvSpPr>
        <p:spPr>
          <a:xfrm>
            <a:off x="1610478" y="642912"/>
            <a:ext cx="5150121" cy="962315"/>
          </a:xfrm>
          <a:prstGeom prst="rect">
            <a:avLst/>
          </a:prstGeom>
        </p:spPr>
        <p:txBody>
          <a:bodyPr lIns="0" tIns="0" rIns="0" bIns="0" rtlCol="0" anchor="t">
            <a:spAutoFit/>
          </a:bodyPr>
          <a:lstStyle/>
          <a:p>
            <a:pPr marL="0" lvl="0" indent="0" algn="l">
              <a:lnSpc>
                <a:spcPts val="7956"/>
              </a:lnSpc>
              <a:spcBef>
                <a:spcPct val="0"/>
              </a:spcBef>
            </a:pPr>
            <a:r>
              <a:rPr lang="en-US" sz="5765" spc="565" dirty="0">
                <a:solidFill>
                  <a:srgbClr val="231F20"/>
                </a:solidFill>
                <a:latin typeface="Codec Pro ExtraBold"/>
              </a:rPr>
              <a:t>Objectives </a:t>
            </a:r>
          </a:p>
        </p:txBody>
      </p:sp>
      <p:sp>
        <p:nvSpPr>
          <p:cNvPr id="16" name="Freeform 16"/>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4800600" y="2211684"/>
            <a:ext cx="11049000" cy="834846"/>
          </a:xfrm>
          <a:custGeom>
            <a:avLst/>
            <a:gdLst/>
            <a:ahLst/>
            <a:cxnLst/>
            <a:rect l="l" t="t" r="r" b="b"/>
            <a:pathLst>
              <a:path w="11723055" h="1811745">
                <a:moveTo>
                  <a:pt x="0" y="0"/>
                </a:moveTo>
                <a:lnTo>
                  <a:pt x="11723054" y="0"/>
                </a:lnTo>
                <a:lnTo>
                  <a:pt x="11723054" y="1811745"/>
                </a:lnTo>
                <a:lnTo>
                  <a:pt x="0" y="1811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6454314" y="3367558"/>
            <a:ext cx="6553200" cy="646780"/>
          </a:xfrm>
          <a:prstGeom prst="rect">
            <a:avLst/>
          </a:prstGeom>
        </p:spPr>
        <p:txBody>
          <a:bodyPr wrap="square" lIns="0" tIns="0" rIns="0" bIns="0" rtlCol="0" anchor="t">
            <a:spAutoFit/>
          </a:bodyPr>
          <a:lstStyle/>
          <a:p>
            <a:pPr marL="0" lvl="0" indent="0" algn="l">
              <a:lnSpc>
                <a:spcPts val="5610"/>
              </a:lnSpc>
              <a:spcBef>
                <a:spcPct val="0"/>
              </a:spcBef>
            </a:pPr>
            <a:r>
              <a:rPr lang="en-US" sz="3600" dirty="0">
                <a:effectLst/>
                <a:latin typeface="Times New Roman" panose="02020603050405020304" pitchFamily="18" charset="0"/>
                <a:ea typeface="Aptos" panose="020B0004020202020204" pitchFamily="34" charset="0"/>
                <a:cs typeface="Times New Roman" panose="02020603050405020304" pitchFamily="18" charset="0"/>
              </a:rPr>
              <a:t>Long-term Mental Status Tracking</a:t>
            </a:r>
            <a:endParaRPr lang="en-US" sz="3600" spc="398" dirty="0">
              <a:solidFill>
                <a:srgbClr val="231F20"/>
              </a:solidFill>
              <a:latin typeface="Times New Roman" panose="02020603050405020304" pitchFamily="18" charset="0"/>
              <a:cs typeface="Times New Roman" panose="02020603050405020304" pitchFamily="18" charset="0"/>
            </a:endParaRPr>
          </a:p>
        </p:txBody>
      </p:sp>
      <p:sp>
        <p:nvSpPr>
          <p:cNvPr id="21" name="TextBox 21"/>
          <p:cNvSpPr txBox="1"/>
          <p:nvPr/>
        </p:nvSpPr>
        <p:spPr>
          <a:xfrm>
            <a:off x="6425284" y="7803058"/>
            <a:ext cx="8357516" cy="731419"/>
          </a:xfrm>
          <a:prstGeom prst="rect">
            <a:avLst/>
          </a:prstGeom>
        </p:spPr>
        <p:txBody>
          <a:bodyPr wrap="square" lIns="0" tIns="0" rIns="0" bIns="0" rtlCol="0" anchor="t">
            <a:spAutoFit/>
          </a:bodyPr>
          <a:lstStyle/>
          <a:p>
            <a:pPr>
              <a:lnSpc>
                <a:spcPct val="150000"/>
              </a:lnSpc>
            </a:pPr>
            <a:r>
              <a:rPr lang="en-US" sz="3600" dirty="0">
                <a:effectLst/>
                <a:latin typeface="Times New Roman" panose="02020603050405020304" pitchFamily="18" charset="0"/>
                <a:ea typeface="Aptos" panose="020B0004020202020204" pitchFamily="34" charset="0"/>
                <a:cs typeface="Times New Roman" panose="02020603050405020304" pitchFamily="18" charset="0"/>
              </a:rPr>
              <a:t>Early Intervention and Personalized Support</a:t>
            </a:r>
            <a:endParaRPr lang="en-US" sz="3600" dirty="0">
              <a:latin typeface="Times New Roman" panose="02020603050405020304" pitchFamily="18" charset="0"/>
              <a:cs typeface="Times New Roman" panose="02020603050405020304" pitchFamily="18" charset="0"/>
            </a:endParaRPr>
          </a:p>
        </p:txBody>
      </p:sp>
      <p:sp>
        <p:nvSpPr>
          <p:cNvPr id="22" name="TextBox 22"/>
          <p:cNvSpPr txBox="1"/>
          <p:nvPr/>
        </p:nvSpPr>
        <p:spPr>
          <a:xfrm>
            <a:off x="6428000" y="2131292"/>
            <a:ext cx="7519315" cy="731419"/>
          </a:xfrm>
          <a:prstGeom prst="rect">
            <a:avLst/>
          </a:prstGeom>
        </p:spPr>
        <p:txBody>
          <a:bodyPr wrap="square" lIns="0" tIns="0" rIns="0" bIns="0" rtlCol="0" anchor="t">
            <a:spAutoFit/>
          </a:bodyPr>
          <a:lstStyle/>
          <a:p>
            <a:pPr>
              <a:lnSpc>
                <a:spcPct val="150000"/>
              </a:lnSpc>
            </a:pPr>
            <a:r>
              <a:rPr lang="en-US" sz="3600" dirty="0">
                <a:effectLst/>
                <a:latin typeface="Times New Roman" panose="02020603050405020304" pitchFamily="18" charset="0"/>
                <a:ea typeface="Aptos" panose="020B0004020202020204" pitchFamily="34" charset="0"/>
                <a:cs typeface="Times New Roman" panose="02020603050405020304" pitchFamily="18" charset="0"/>
              </a:rPr>
              <a:t>Short-term Mental Status Identification</a:t>
            </a:r>
            <a:endParaRPr lang="en-US" sz="7200" dirty="0">
              <a:latin typeface="Times New Roman" panose="02020603050405020304" pitchFamily="18" charset="0"/>
              <a:cs typeface="Times New Roman" panose="02020603050405020304" pitchFamily="18" charset="0"/>
            </a:endParaRPr>
          </a:p>
        </p:txBody>
      </p:sp>
      <p:grpSp>
        <p:nvGrpSpPr>
          <p:cNvPr id="2" name="Group 9">
            <a:extLst>
              <a:ext uri="{FF2B5EF4-FFF2-40B4-BE49-F238E27FC236}">
                <a16:creationId xmlns:a16="http://schemas.microsoft.com/office/drawing/2014/main" id="{15E4C325-8749-69A7-22D1-60A3BE1E693B}"/>
              </a:ext>
            </a:extLst>
          </p:cNvPr>
          <p:cNvGrpSpPr/>
          <p:nvPr/>
        </p:nvGrpSpPr>
        <p:grpSpPr>
          <a:xfrm>
            <a:off x="3398290" y="3252478"/>
            <a:ext cx="1162775" cy="962315"/>
            <a:chOff x="0" y="0"/>
            <a:chExt cx="2409840" cy="2403360"/>
          </a:xfrm>
        </p:grpSpPr>
        <p:sp>
          <p:nvSpPr>
            <p:cNvPr id="3" name="Freeform 10">
              <a:extLst>
                <a:ext uri="{FF2B5EF4-FFF2-40B4-BE49-F238E27FC236}">
                  <a16:creationId xmlns:a16="http://schemas.microsoft.com/office/drawing/2014/main" id="{383E6F91-22F9-95F9-A5FE-CF5CF6CC0DDE}"/>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004AAD"/>
            </a:solidFill>
          </p:spPr>
          <p:txBody>
            <a:bodyPr/>
            <a:lstStyle/>
            <a:p>
              <a:endParaRPr lang="en-US"/>
            </a:p>
          </p:txBody>
        </p:sp>
      </p:grpSp>
      <p:grpSp>
        <p:nvGrpSpPr>
          <p:cNvPr id="11" name="Group 9">
            <a:extLst>
              <a:ext uri="{FF2B5EF4-FFF2-40B4-BE49-F238E27FC236}">
                <a16:creationId xmlns:a16="http://schemas.microsoft.com/office/drawing/2014/main" id="{3E0F5BB2-F893-F1AC-0322-D240931E40FD}"/>
              </a:ext>
            </a:extLst>
          </p:cNvPr>
          <p:cNvGrpSpPr/>
          <p:nvPr/>
        </p:nvGrpSpPr>
        <p:grpSpPr>
          <a:xfrm>
            <a:off x="3398290" y="4356999"/>
            <a:ext cx="1162775" cy="962315"/>
            <a:chOff x="0" y="0"/>
            <a:chExt cx="2409840" cy="2403360"/>
          </a:xfrm>
        </p:grpSpPr>
        <p:sp>
          <p:nvSpPr>
            <p:cNvPr id="12" name="Freeform 10">
              <a:extLst>
                <a:ext uri="{FF2B5EF4-FFF2-40B4-BE49-F238E27FC236}">
                  <a16:creationId xmlns:a16="http://schemas.microsoft.com/office/drawing/2014/main" id="{D50C1463-69DE-0CAE-C6DF-B8EA591CD8EA}"/>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004AAD"/>
            </a:solidFill>
          </p:spPr>
          <p:txBody>
            <a:bodyPr/>
            <a:lstStyle/>
            <a:p>
              <a:endParaRPr lang="en-US"/>
            </a:p>
          </p:txBody>
        </p:sp>
      </p:grpSp>
      <p:grpSp>
        <p:nvGrpSpPr>
          <p:cNvPr id="13" name="Group 9">
            <a:extLst>
              <a:ext uri="{FF2B5EF4-FFF2-40B4-BE49-F238E27FC236}">
                <a16:creationId xmlns:a16="http://schemas.microsoft.com/office/drawing/2014/main" id="{9821B997-68A6-D4A3-BBB9-7B2495A3681C}"/>
              </a:ext>
            </a:extLst>
          </p:cNvPr>
          <p:cNvGrpSpPr/>
          <p:nvPr/>
        </p:nvGrpSpPr>
        <p:grpSpPr>
          <a:xfrm>
            <a:off x="3329073" y="5455926"/>
            <a:ext cx="1162775" cy="962315"/>
            <a:chOff x="0" y="0"/>
            <a:chExt cx="2409840" cy="2403360"/>
          </a:xfrm>
        </p:grpSpPr>
        <p:sp>
          <p:nvSpPr>
            <p:cNvPr id="15" name="Freeform 10">
              <a:extLst>
                <a:ext uri="{FF2B5EF4-FFF2-40B4-BE49-F238E27FC236}">
                  <a16:creationId xmlns:a16="http://schemas.microsoft.com/office/drawing/2014/main" id="{6043B12B-60AA-40EA-990F-A7635B719480}"/>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004AAD"/>
            </a:solidFill>
          </p:spPr>
          <p:txBody>
            <a:bodyPr/>
            <a:lstStyle/>
            <a:p>
              <a:endParaRPr lang="en-US"/>
            </a:p>
          </p:txBody>
        </p:sp>
      </p:grpSp>
      <p:grpSp>
        <p:nvGrpSpPr>
          <p:cNvPr id="23" name="Group 9">
            <a:extLst>
              <a:ext uri="{FF2B5EF4-FFF2-40B4-BE49-F238E27FC236}">
                <a16:creationId xmlns:a16="http://schemas.microsoft.com/office/drawing/2014/main" id="{E33B604A-E8D1-36DA-FE39-3F873E6302DA}"/>
              </a:ext>
            </a:extLst>
          </p:cNvPr>
          <p:cNvGrpSpPr/>
          <p:nvPr/>
        </p:nvGrpSpPr>
        <p:grpSpPr>
          <a:xfrm>
            <a:off x="3317701" y="6558950"/>
            <a:ext cx="1162775" cy="962315"/>
            <a:chOff x="0" y="0"/>
            <a:chExt cx="2409840" cy="2403360"/>
          </a:xfrm>
        </p:grpSpPr>
        <p:sp>
          <p:nvSpPr>
            <p:cNvPr id="24" name="Freeform 10">
              <a:extLst>
                <a:ext uri="{FF2B5EF4-FFF2-40B4-BE49-F238E27FC236}">
                  <a16:creationId xmlns:a16="http://schemas.microsoft.com/office/drawing/2014/main" id="{88B2C864-75DE-C7D4-71F4-A2267C9D9E98}"/>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004AAD"/>
            </a:solidFill>
          </p:spPr>
          <p:txBody>
            <a:bodyPr/>
            <a:lstStyle/>
            <a:p>
              <a:endParaRPr lang="en-US"/>
            </a:p>
          </p:txBody>
        </p:sp>
      </p:grpSp>
      <p:grpSp>
        <p:nvGrpSpPr>
          <p:cNvPr id="25" name="Group 9">
            <a:extLst>
              <a:ext uri="{FF2B5EF4-FFF2-40B4-BE49-F238E27FC236}">
                <a16:creationId xmlns:a16="http://schemas.microsoft.com/office/drawing/2014/main" id="{DBEC7E8F-FB94-8A15-4CE5-36BBE24931D6}"/>
              </a:ext>
            </a:extLst>
          </p:cNvPr>
          <p:cNvGrpSpPr/>
          <p:nvPr/>
        </p:nvGrpSpPr>
        <p:grpSpPr>
          <a:xfrm>
            <a:off x="3316862" y="7659374"/>
            <a:ext cx="1162775" cy="962315"/>
            <a:chOff x="0" y="0"/>
            <a:chExt cx="2409840" cy="2403360"/>
          </a:xfrm>
        </p:grpSpPr>
        <p:sp>
          <p:nvSpPr>
            <p:cNvPr id="29" name="Freeform 10">
              <a:extLst>
                <a:ext uri="{FF2B5EF4-FFF2-40B4-BE49-F238E27FC236}">
                  <a16:creationId xmlns:a16="http://schemas.microsoft.com/office/drawing/2014/main" id="{53B9D204-7D4F-4341-6DF0-47CE35595E21}"/>
                </a:ext>
              </a:extLst>
            </p:cNvPr>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004AAD"/>
            </a:solidFill>
          </p:spPr>
          <p:txBody>
            <a:bodyPr/>
            <a:lstStyle/>
            <a:p>
              <a:endParaRPr lang="en-US"/>
            </a:p>
          </p:txBody>
        </p:sp>
      </p:grpSp>
      <p:sp>
        <p:nvSpPr>
          <p:cNvPr id="32" name="TextBox 19">
            <a:extLst>
              <a:ext uri="{FF2B5EF4-FFF2-40B4-BE49-F238E27FC236}">
                <a16:creationId xmlns:a16="http://schemas.microsoft.com/office/drawing/2014/main" id="{00BF575C-3C2F-0235-E781-947C63ABAF35}"/>
              </a:ext>
            </a:extLst>
          </p:cNvPr>
          <p:cNvSpPr txBox="1"/>
          <p:nvPr/>
        </p:nvSpPr>
        <p:spPr>
          <a:xfrm>
            <a:off x="6425284" y="4414756"/>
            <a:ext cx="6582229" cy="731419"/>
          </a:xfrm>
          <a:prstGeom prst="rect">
            <a:avLst/>
          </a:prstGeom>
        </p:spPr>
        <p:txBody>
          <a:bodyPr wrap="square" lIns="0" tIns="0" rIns="0" bIns="0" rtlCol="0" anchor="t">
            <a:spAutoFit/>
          </a:bodyPr>
          <a:lstStyle/>
          <a:p>
            <a:pPr>
              <a:lnSpc>
                <a:spcPct val="150000"/>
              </a:lnSpc>
            </a:pPr>
            <a:r>
              <a:rPr lang="en-US" sz="3600" dirty="0">
                <a:effectLst/>
                <a:latin typeface="Times New Roman" panose="02020603050405020304" pitchFamily="18" charset="0"/>
                <a:ea typeface="Aptos" panose="020B0004020202020204" pitchFamily="34" charset="0"/>
                <a:cs typeface="Times New Roman" panose="02020603050405020304" pitchFamily="18" charset="0"/>
              </a:rPr>
              <a:t>Usage Pattern and Context Analysis</a:t>
            </a:r>
          </a:p>
        </p:txBody>
      </p:sp>
      <p:sp>
        <p:nvSpPr>
          <p:cNvPr id="33" name="Freeform 18">
            <a:extLst>
              <a:ext uri="{FF2B5EF4-FFF2-40B4-BE49-F238E27FC236}">
                <a16:creationId xmlns:a16="http://schemas.microsoft.com/office/drawing/2014/main" id="{B0F32886-54EA-2B01-A2B2-4220ECBC4E1E}"/>
              </a:ext>
            </a:extLst>
          </p:cNvPr>
          <p:cNvSpPr/>
          <p:nvPr/>
        </p:nvSpPr>
        <p:spPr>
          <a:xfrm>
            <a:off x="4775200" y="5519277"/>
            <a:ext cx="11049000" cy="834846"/>
          </a:xfrm>
          <a:custGeom>
            <a:avLst/>
            <a:gdLst/>
            <a:ahLst/>
            <a:cxnLst/>
            <a:rect l="l" t="t" r="r" b="b"/>
            <a:pathLst>
              <a:path w="11723055" h="1811745">
                <a:moveTo>
                  <a:pt x="0" y="0"/>
                </a:moveTo>
                <a:lnTo>
                  <a:pt x="11723054" y="0"/>
                </a:lnTo>
                <a:lnTo>
                  <a:pt x="11723054" y="1811745"/>
                </a:lnTo>
                <a:lnTo>
                  <a:pt x="0" y="1811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4" name="TextBox 19">
            <a:extLst>
              <a:ext uri="{FF2B5EF4-FFF2-40B4-BE49-F238E27FC236}">
                <a16:creationId xmlns:a16="http://schemas.microsoft.com/office/drawing/2014/main" id="{91E4452E-241A-265A-6053-1E13F7F3A0A7}"/>
              </a:ext>
            </a:extLst>
          </p:cNvPr>
          <p:cNvSpPr txBox="1"/>
          <p:nvPr/>
        </p:nvSpPr>
        <p:spPr>
          <a:xfrm>
            <a:off x="6454314" y="5445111"/>
            <a:ext cx="6582229" cy="731419"/>
          </a:xfrm>
          <a:prstGeom prst="rect">
            <a:avLst/>
          </a:prstGeom>
        </p:spPr>
        <p:txBody>
          <a:bodyPr wrap="square" lIns="0" tIns="0" rIns="0" bIns="0" rtlCol="0" anchor="t">
            <a:spAutoFit/>
          </a:bodyPr>
          <a:lstStyle/>
          <a:p>
            <a:pPr>
              <a:lnSpc>
                <a:spcPct val="150000"/>
              </a:lnSpc>
            </a:pPr>
            <a:r>
              <a:rPr lang="en-US" sz="3600" dirty="0">
                <a:effectLst/>
                <a:latin typeface="Times New Roman" panose="02020603050405020304" pitchFamily="18" charset="0"/>
                <a:ea typeface="Aptos" panose="020B0004020202020204" pitchFamily="34" charset="0"/>
                <a:cs typeface="Times New Roman" panose="02020603050405020304" pitchFamily="18" charset="0"/>
              </a:rPr>
              <a:t>Demographic Correlation</a:t>
            </a:r>
          </a:p>
        </p:txBody>
      </p:sp>
      <p:sp>
        <p:nvSpPr>
          <p:cNvPr id="35" name="Freeform 18">
            <a:extLst>
              <a:ext uri="{FF2B5EF4-FFF2-40B4-BE49-F238E27FC236}">
                <a16:creationId xmlns:a16="http://schemas.microsoft.com/office/drawing/2014/main" id="{D22001B7-4E4A-09F7-3EDE-04DD8BF3A42E}"/>
              </a:ext>
            </a:extLst>
          </p:cNvPr>
          <p:cNvSpPr/>
          <p:nvPr/>
        </p:nvSpPr>
        <p:spPr>
          <a:xfrm>
            <a:off x="4811486" y="6617823"/>
            <a:ext cx="11049000" cy="834846"/>
          </a:xfrm>
          <a:custGeom>
            <a:avLst/>
            <a:gdLst/>
            <a:ahLst/>
            <a:cxnLst/>
            <a:rect l="l" t="t" r="r" b="b"/>
            <a:pathLst>
              <a:path w="11723055" h="1811745">
                <a:moveTo>
                  <a:pt x="0" y="0"/>
                </a:moveTo>
                <a:lnTo>
                  <a:pt x="11723054" y="0"/>
                </a:lnTo>
                <a:lnTo>
                  <a:pt x="11723054" y="1811745"/>
                </a:lnTo>
                <a:lnTo>
                  <a:pt x="0" y="18117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7" name="TextBox 19">
            <a:extLst>
              <a:ext uri="{FF2B5EF4-FFF2-40B4-BE49-F238E27FC236}">
                <a16:creationId xmlns:a16="http://schemas.microsoft.com/office/drawing/2014/main" id="{E7EC56E1-FF0F-BC1F-8AEB-7EA0C47E5AA1}"/>
              </a:ext>
            </a:extLst>
          </p:cNvPr>
          <p:cNvSpPr txBox="1"/>
          <p:nvPr/>
        </p:nvSpPr>
        <p:spPr>
          <a:xfrm>
            <a:off x="6425284" y="6597163"/>
            <a:ext cx="7824116" cy="731419"/>
          </a:xfrm>
          <a:prstGeom prst="rect">
            <a:avLst/>
          </a:prstGeom>
        </p:spPr>
        <p:txBody>
          <a:bodyPr wrap="square" lIns="0" tIns="0" rIns="0" bIns="0" rtlCol="0" anchor="t">
            <a:spAutoFit/>
          </a:bodyPr>
          <a:lstStyle/>
          <a:p>
            <a:pPr>
              <a:lnSpc>
                <a:spcPct val="150000"/>
              </a:lnSpc>
            </a:pPr>
            <a:r>
              <a:rPr lang="en-US" sz="3600" dirty="0">
                <a:effectLst/>
                <a:latin typeface="Times New Roman" panose="02020603050405020304" pitchFamily="18" charset="0"/>
                <a:ea typeface="Aptos" panose="020B0004020202020204" pitchFamily="34" charset="0"/>
                <a:cs typeface="Times New Roman" panose="02020603050405020304" pitchFamily="18" charset="0"/>
              </a:rPr>
              <a:t>Comprehensive Data Model Development</a:t>
            </a:r>
          </a:p>
        </p:txBody>
      </p:sp>
      <p:sp>
        <p:nvSpPr>
          <p:cNvPr id="38" name="TextBox 37">
            <a:extLst>
              <a:ext uri="{FF2B5EF4-FFF2-40B4-BE49-F238E27FC236}">
                <a16:creationId xmlns:a16="http://schemas.microsoft.com/office/drawing/2014/main" id="{4AAC6D60-BB26-42AD-AB32-048A3576D127}"/>
              </a:ext>
            </a:extLst>
          </p:cNvPr>
          <p:cNvSpPr txBox="1"/>
          <p:nvPr/>
        </p:nvSpPr>
        <p:spPr>
          <a:xfrm>
            <a:off x="3554962" y="7495192"/>
            <a:ext cx="685800" cy="1200329"/>
          </a:xfrm>
          <a:prstGeom prst="rect">
            <a:avLst/>
          </a:prstGeom>
          <a:noFill/>
        </p:spPr>
        <p:txBody>
          <a:bodyPr wrap="square" rtlCol="0">
            <a:spAutoFit/>
          </a:bodyPr>
          <a:lstStyle/>
          <a:p>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a:t>
            </a:r>
          </a:p>
        </p:txBody>
      </p:sp>
      <p:sp>
        <p:nvSpPr>
          <p:cNvPr id="39" name="TextBox 38">
            <a:extLst>
              <a:ext uri="{FF2B5EF4-FFF2-40B4-BE49-F238E27FC236}">
                <a16:creationId xmlns:a16="http://schemas.microsoft.com/office/drawing/2014/main" id="{8777DABE-5790-913B-AFB2-F1D9CB5ACDD2}"/>
              </a:ext>
            </a:extLst>
          </p:cNvPr>
          <p:cNvSpPr txBox="1"/>
          <p:nvPr/>
        </p:nvSpPr>
        <p:spPr>
          <a:xfrm>
            <a:off x="3636804" y="3070099"/>
            <a:ext cx="685800" cy="1200329"/>
          </a:xfrm>
          <a:prstGeom prst="rect">
            <a:avLst/>
          </a:prstGeom>
          <a:noFill/>
        </p:spPr>
        <p:txBody>
          <a:bodyPr wrap="square" rtlCol="0">
            <a:spAutoFit/>
          </a:bodyPr>
          <a:lstStyle/>
          <a:p>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p>
        </p:txBody>
      </p:sp>
      <p:sp>
        <p:nvSpPr>
          <p:cNvPr id="40" name="TextBox 39">
            <a:extLst>
              <a:ext uri="{FF2B5EF4-FFF2-40B4-BE49-F238E27FC236}">
                <a16:creationId xmlns:a16="http://schemas.microsoft.com/office/drawing/2014/main" id="{61BB3179-B6FD-2281-DF08-B171969A5D80}"/>
              </a:ext>
            </a:extLst>
          </p:cNvPr>
          <p:cNvSpPr txBox="1"/>
          <p:nvPr/>
        </p:nvSpPr>
        <p:spPr>
          <a:xfrm>
            <a:off x="3636804" y="4169026"/>
            <a:ext cx="685800" cy="1200329"/>
          </a:xfrm>
          <a:prstGeom prst="rect">
            <a:avLst/>
          </a:prstGeom>
          <a:noFill/>
        </p:spPr>
        <p:txBody>
          <a:bodyPr wrap="square" rtlCol="0">
            <a:spAutoFit/>
          </a:bodyPr>
          <a:lstStyle/>
          <a:p>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41" name="TextBox 40">
            <a:extLst>
              <a:ext uri="{FF2B5EF4-FFF2-40B4-BE49-F238E27FC236}">
                <a16:creationId xmlns:a16="http://schemas.microsoft.com/office/drawing/2014/main" id="{5B8769E1-3EB3-E43F-049E-7BDD29A423F4}"/>
              </a:ext>
            </a:extLst>
          </p:cNvPr>
          <p:cNvSpPr txBox="1"/>
          <p:nvPr/>
        </p:nvSpPr>
        <p:spPr>
          <a:xfrm>
            <a:off x="3573665" y="6407370"/>
            <a:ext cx="685800" cy="1200329"/>
          </a:xfrm>
          <a:prstGeom prst="rect">
            <a:avLst/>
          </a:prstGeom>
          <a:noFill/>
        </p:spPr>
        <p:txBody>
          <a:bodyPr wrap="square" rtlCol="0">
            <a:spAutoFit/>
          </a:bodyPr>
          <a:lstStyle/>
          <a:p>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a:t>
            </a:r>
          </a:p>
        </p:txBody>
      </p:sp>
      <p:sp>
        <p:nvSpPr>
          <p:cNvPr id="42" name="TextBox 41">
            <a:extLst>
              <a:ext uri="{FF2B5EF4-FFF2-40B4-BE49-F238E27FC236}">
                <a16:creationId xmlns:a16="http://schemas.microsoft.com/office/drawing/2014/main" id="{71D8915A-2D00-48CE-D525-3617775EC1A2}"/>
              </a:ext>
            </a:extLst>
          </p:cNvPr>
          <p:cNvSpPr txBox="1"/>
          <p:nvPr/>
        </p:nvSpPr>
        <p:spPr>
          <a:xfrm>
            <a:off x="3554962" y="5288264"/>
            <a:ext cx="685800" cy="1200329"/>
          </a:xfrm>
          <a:prstGeom prst="rect">
            <a:avLst/>
          </a:prstGeom>
          <a:noFill/>
        </p:spPr>
        <p:txBody>
          <a:bodyPr wrap="square" rtlCol="0">
            <a:spAutoFit/>
          </a:bodyPr>
          <a:lstStyle/>
          <a:p>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p>
        </p:txBody>
      </p:sp>
      <p:sp>
        <p:nvSpPr>
          <p:cNvPr id="43" name="TextBox 42">
            <a:extLst>
              <a:ext uri="{FF2B5EF4-FFF2-40B4-BE49-F238E27FC236}">
                <a16:creationId xmlns:a16="http://schemas.microsoft.com/office/drawing/2014/main" id="{9E7A8DA2-ECB5-D024-FDB1-CCD52DD9F428}"/>
              </a:ext>
            </a:extLst>
          </p:cNvPr>
          <p:cNvSpPr txBox="1"/>
          <p:nvPr/>
        </p:nvSpPr>
        <p:spPr>
          <a:xfrm>
            <a:off x="3699268" y="2014479"/>
            <a:ext cx="685800" cy="1200329"/>
          </a:xfrm>
          <a:prstGeom prst="rect">
            <a:avLst/>
          </a:prstGeom>
          <a:noFill/>
        </p:spPr>
        <p:txBody>
          <a:bodyPr wrap="square" rtlCol="0">
            <a:spAutoFit/>
          </a:bodyPr>
          <a:lstStyle/>
          <a:p>
            <a:r>
              <a:rPr lang="en-US" sz="7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ata storage system&#10;&#10;Description automatically generated">
            <a:extLst>
              <a:ext uri="{FF2B5EF4-FFF2-40B4-BE49-F238E27FC236}">
                <a16:creationId xmlns:a16="http://schemas.microsoft.com/office/drawing/2014/main" id="{D94E51C5-383A-9B37-0F24-686A8F830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341" y="95250"/>
            <a:ext cx="7409318" cy="10096500"/>
          </a:xfrm>
          <a:prstGeom prst="rect">
            <a:avLst/>
          </a:prstGeom>
        </p:spPr>
      </p:pic>
      <p:sp>
        <p:nvSpPr>
          <p:cNvPr id="5" name="Freeform 17">
            <a:extLst>
              <a:ext uri="{FF2B5EF4-FFF2-40B4-BE49-F238E27FC236}">
                <a16:creationId xmlns:a16="http://schemas.microsoft.com/office/drawing/2014/main" id="{3809285F-4AA1-66EB-25D6-68438B95EE83}"/>
              </a:ext>
            </a:extLst>
          </p:cNvPr>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426885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TextBox 3"/>
          <p:cNvSpPr txBox="1"/>
          <p:nvPr/>
        </p:nvSpPr>
        <p:spPr>
          <a:xfrm>
            <a:off x="1801101" y="2978739"/>
            <a:ext cx="14685795" cy="3679597"/>
          </a:xfrm>
          <a:prstGeom prst="rect">
            <a:avLst/>
          </a:prstGeom>
        </p:spPr>
        <p:txBody>
          <a:bodyPr lIns="0" tIns="0" rIns="0" bIns="0" rtlCol="0" anchor="t">
            <a:spAutoFit/>
          </a:bodyPr>
          <a:lstStyle/>
          <a:p>
            <a:pPr algn="ctr">
              <a:lnSpc>
                <a:spcPts val="14776"/>
              </a:lnSpc>
            </a:pPr>
            <a:r>
              <a:rPr lang="en-US" sz="10707" spc="1049" dirty="0">
                <a:solidFill>
                  <a:srgbClr val="FFFFFF"/>
                </a:solidFill>
                <a:latin typeface="Codec Pro ExtraBold"/>
              </a:rPr>
              <a:t>Individual Components</a:t>
            </a:r>
          </a:p>
        </p:txBody>
      </p:sp>
      <p:sp>
        <p:nvSpPr>
          <p:cNvPr id="4" name="Freeform 4"/>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a:extLst>
              <a:ext uri="{FF2B5EF4-FFF2-40B4-BE49-F238E27FC236}">
                <a16:creationId xmlns:a16="http://schemas.microsoft.com/office/drawing/2014/main" id="{7B22595B-FC0D-9F87-CEAA-97429F36A42E}"/>
              </a:ext>
            </a:extLst>
          </p:cNvPr>
          <p:cNvGrpSpPr/>
          <p:nvPr/>
        </p:nvGrpSpPr>
        <p:grpSpPr>
          <a:xfrm>
            <a:off x="12375200" y="3107222"/>
            <a:ext cx="5787755" cy="1594049"/>
            <a:chOff x="0" y="0"/>
            <a:chExt cx="4073040" cy="1447200"/>
          </a:xfrm>
          <a:solidFill>
            <a:schemeClr val="bg2">
              <a:lumMod val="90000"/>
            </a:schemeClr>
          </a:solidFill>
        </p:grpSpPr>
        <p:sp>
          <p:nvSpPr>
            <p:cNvPr id="3" name="Freeform 12">
              <a:extLst>
                <a:ext uri="{FF2B5EF4-FFF2-40B4-BE49-F238E27FC236}">
                  <a16:creationId xmlns:a16="http://schemas.microsoft.com/office/drawing/2014/main" id="{49CC0B4F-3849-D0E7-DC8C-5941B4621AF6}"/>
                </a:ext>
              </a:extLst>
            </p:cNvPr>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4" name="Group 13">
            <a:extLst>
              <a:ext uri="{FF2B5EF4-FFF2-40B4-BE49-F238E27FC236}">
                <a16:creationId xmlns:a16="http://schemas.microsoft.com/office/drawing/2014/main" id="{A7772FE1-E983-A4C4-EE51-EA93ECB81BA9}"/>
              </a:ext>
            </a:extLst>
          </p:cNvPr>
          <p:cNvGrpSpPr/>
          <p:nvPr/>
        </p:nvGrpSpPr>
        <p:grpSpPr>
          <a:xfrm>
            <a:off x="10450091" y="2750183"/>
            <a:ext cx="2264977" cy="2263391"/>
            <a:chOff x="0" y="0"/>
            <a:chExt cx="2056320" cy="2054880"/>
          </a:xfrm>
        </p:grpSpPr>
        <p:sp>
          <p:nvSpPr>
            <p:cNvPr id="5" name="Freeform 14">
              <a:extLst>
                <a:ext uri="{FF2B5EF4-FFF2-40B4-BE49-F238E27FC236}">
                  <a16:creationId xmlns:a16="http://schemas.microsoft.com/office/drawing/2014/main" id="{F84A601A-A913-95EC-F581-FD380AA2C0C8}"/>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004AAD"/>
            </a:solidFill>
          </p:spPr>
          <p:txBody>
            <a:bodyPr/>
            <a:lstStyle/>
            <a:p>
              <a:endParaRPr lang="en-US"/>
            </a:p>
          </p:txBody>
        </p:sp>
      </p:grpSp>
      <p:grpSp>
        <p:nvGrpSpPr>
          <p:cNvPr id="6" name="Group 15">
            <a:extLst>
              <a:ext uri="{FF2B5EF4-FFF2-40B4-BE49-F238E27FC236}">
                <a16:creationId xmlns:a16="http://schemas.microsoft.com/office/drawing/2014/main" id="{B5BA56FC-89F7-F14E-8465-FFCE50E415A6}"/>
              </a:ext>
            </a:extLst>
          </p:cNvPr>
          <p:cNvGrpSpPr/>
          <p:nvPr/>
        </p:nvGrpSpPr>
        <p:grpSpPr>
          <a:xfrm>
            <a:off x="11061794" y="5654029"/>
            <a:ext cx="7118932" cy="1596428"/>
            <a:chOff x="0" y="0"/>
            <a:chExt cx="5093650" cy="1449360"/>
          </a:xfrm>
          <a:solidFill>
            <a:schemeClr val="bg2">
              <a:lumMod val="90000"/>
            </a:schemeClr>
          </a:solidFill>
        </p:grpSpPr>
        <p:sp>
          <p:nvSpPr>
            <p:cNvPr id="7" name="Freeform 16">
              <a:extLst>
                <a:ext uri="{FF2B5EF4-FFF2-40B4-BE49-F238E27FC236}">
                  <a16:creationId xmlns:a16="http://schemas.microsoft.com/office/drawing/2014/main" id="{28ADEA76-FC2B-FDE2-9A9E-C96E16DB0FF2}"/>
                </a:ext>
              </a:extLst>
            </p:cNvPr>
            <p:cNvSpPr/>
            <p:nvPr/>
          </p:nvSpPr>
          <p:spPr>
            <a:xfrm>
              <a:off x="0" y="0"/>
              <a:ext cx="5093566" cy="1449324"/>
            </a:xfrm>
            <a:custGeom>
              <a:avLst/>
              <a:gdLst/>
              <a:ahLst/>
              <a:cxnLst/>
              <a:rect l="l" t="t" r="r" b="b"/>
              <a:pathLst>
                <a:path w="5093566" h="1449324">
                  <a:moveTo>
                    <a:pt x="4188439" y="0"/>
                  </a:moveTo>
                  <a:cubicBezTo>
                    <a:pt x="0" y="0"/>
                    <a:pt x="0" y="0"/>
                    <a:pt x="0" y="0"/>
                  </a:cubicBezTo>
                  <a:cubicBezTo>
                    <a:pt x="0" y="1449324"/>
                    <a:pt x="0" y="1449324"/>
                    <a:pt x="0" y="1449324"/>
                  </a:cubicBezTo>
                  <a:cubicBezTo>
                    <a:pt x="4188439" y="1449324"/>
                    <a:pt x="4188439" y="1449324"/>
                    <a:pt x="4188439" y="1449324"/>
                  </a:cubicBezTo>
                  <a:cubicBezTo>
                    <a:pt x="4687020" y="1449324"/>
                    <a:pt x="5093566" y="1123823"/>
                    <a:pt x="5093566" y="724662"/>
                  </a:cubicBezTo>
                  <a:cubicBezTo>
                    <a:pt x="5093566" y="325501"/>
                    <a:pt x="4687020" y="0"/>
                    <a:pt x="4188439" y="0"/>
                  </a:cubicBezTo>
                  <a:close/>
                </a:path>
              </a:pathLst>
            </a:custGeom>
          </p:spPr>
          <p:style>
            <a:lnRef idx="0">
              <a:scrgbClr r="0" g="0" b="0"/>
            </a:lnRef>
            <a:fillRef idx="1001">
              <a:schemeClr val="lt2"/>
            </a:fillRef>
            <a:effectRef idx="0">
              <a:scrgbClr r="0" g="0" b="0"/>
            </a:effectRef>
            <a:fontRef idx="major"/>
          </p:style>
          <p:txBody>
            <a:bodyPr/>
            <a:lstStyle/>
            <a:p>
              <a:endParaRPr lang="en-US"/>
            </a:p>
          </p:txBody>
        </p:sp>
      </p:grpSp>
      <p:grpSp>
        <p:nvGrpSpPr>
          <p:cNvPr id="8" name="Group 17">
            <a:extLst>
              <a:ext uri="{FF2B5EF4-FFF2-40B4-BE49-F238E27FC236}">
                <a16:creationId xmlns:a16="http://schemas.microsoft.com/office/drawing/2014/main" id="{1795C46A-79FE-3DE9-85EA-44AD86550E1A}"/>
              </a:ext>
            </a:extLst>
          </p:cNvPr>
          <p:cNvGrpSpPr/>
          <p:nvPr/>
        </p:nvGrpSpPr>
        <p:grpSpPr>
          <a:xfrm>
            <a:off x="9244763" y="5270693"/>
            <a:ext cx="2267286" cy="2265887"/>
            <a:chOff x="483798" y="21787"/>
            <a:chExt cx="2058416" cy="2057146"/>
          </a:xfrm>
        </p:grpSpPr>
        <p:sp>
          <p:nvSpPr>
            <p:cNvPr id="9" name="Freeform 18">
              <a:extLst>
                <a:ext uri="{FF2B5EF4-FFF2-40B4-BE49-F238E27FC236}">
                  <a16:creationId xmlns:a16="http://schemas.microsoft.com/office/drawing/2014/main" id="{BFA2653D-46E0-95F8-D4F3-E44098B5B0DE}"/>
                </a:ext>
              </a:extLst>
            </p:cNvPr>
            <p:cNvSpPr/>
            <p:nvPr/>
          </p:nvSpPr>
          <p:spPr>
            <a:xfrm>
              <a:off x="483798" y="21787"/>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004AAD"/>
            </a:solidFill>
          </p:spPr>
          <p:txBody>
            <a:bodyPr/>
            <a:lstStyle/>
            <a:p>
              <a:endParaRPr lang="en-US" dirty="0"/>
            </a:p>
          </p:txBody>
        </p:sp>
      </p:grpSp>
      <p:grpSp>
        <p:nvGrpSpPr>
          <p:cNvPr id="21" name="Group 30">
            <a:extLst>
              <a:ext uri="{FF2B5EF4-FFF2-40B4-BE49-F238E27FC236}">
                <a16:creationId xmlns:a16="http://schemas.microsoft.com/office/drawing/2014/main" id="{CCA9BC42-28C7-6E93-382C-972DE7F29635}"/>
              </a:ext>
            </a:extLst>
          </p:cNvPr>
          <p:cNvGrpSpPr/>
          <p:nvPr/>
        </p:nvGrpSpPr>
        <p:grpSpPr>
          <a:xfrm>
            <a:off x="4135734" y="3660569"/>
            <a:ext cx="1508851" cy="1507794"/>
            <a:chOff x="0" y="0"/>
            <a:chExt cx="2056320" cy="2054880"/>
          </a:xfrm>
        </p:grpSpPr>
        <p:sp>
          <p:nvSpPr>
            <p:cNvPr id="22" name="Freeform 31">
              <a:extLst>
                <a:ext uri="{FF2B5EF4-FFF2-40B4-BE49-F238E27FC236}">
                  <a16:creationId xmlns:a16="http://schemas.microsoft.com/office/drawing/2014/main" id="{4128EC96-004B-D6DF-906E-2340E569201F}"/>
                </a:ext>
              </a:extLst>
            </p:cNvPr>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545454"/>
            </a:solidFill>
          </p:spPr>
          <p:txBody>
            <a:bodyPr/>
            <a:lstStyle/>
            <a:p>
              <a:endParaRPr lang="en-US"/>
            </a:p>
          </p:txBody>
        </p:sp>
      </p:grpSp>
      <p:grpSp>
        <p:nvGrpSpPr>
          <p:cNvPr id="25" name="Group 34">
            <a:extLst>
              <a:ext uri="{FF2B5EF4-FFF2-40B4-BE49-F238E27FC236}">
                <a16:creationId xmlns:a16="http://schemas.microsoft.com/office/drawing/2014/main" id="{20E668EA-C37F-76B5-C87C-AC3E0063DF87}"/>
              </a:ext>
            </a:extLst>
          </p:cNvPr>
          <p:cNvGrpSpPr/>
          <p:nvPr/>
        </p:nvGrpSpPr>
        <p:grpSpPr>
          <a:xfrm>
            <a:off x="9711919" y="5707956"/>
            <a:ext cx="1332987" cy="1334389"/>
            <a:chOff x="0" y="0"/>
            <a:chExt cx="2054880" cy="2057040"/>
          </a:xfrm>
        </p:grpSpPr>
        <p:sp>
          <p:nvSpPr>
            <p:cNvPr id="26" name="Freeform 35">
              <a:extLst>
                <a:ext uri="{FF2B5EF4-FFF2-40B4-BE49-F238E27FC236}">
                  <a16:creationId xmlns:a16="http://schemas.microsoft.com/office/drawing/2014/main" id="{839A6270-940D-8769-0ACC-12FE40B2119D}"/>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grpSp>
        <p:nvGrpSpPr>
          <p:cNvPr id="27" name="Group 36">
            <a:extLst>
              <a:ext uri="{FF2B5EF4-FFF2-40B4-BE49-F238E27FC236}">
                <a16:creationId xmlns:a16="http://schemas.microsoft.com/office/drawing/2014/main" id="{08CA9EF2-2414-FDEE-C4A1-EA012F6B7A17}"/>
              </a:ext>
            </a:extLst>
          </p:cNvPr>
          <p:cNvGrpSpPr/>
          <p:nvPr/>
        </p:nvGrpSpPr>
        <p:grpSpPr>
          <a:xfrm>
            <a:off x="10938634" y="3192189"/>
            <a:ext cx="1332987" cy="1334389"/>
            <a:chOff x="0" y="0"/>
            <a:chExt cx="2054880" cy="2057040"/>
          </a:xfrm>
        </p:grpSpPr>
        <p:sp>
          <p:nvSpPr>
            <p:cNvPr id="28" name="Freeform 37">
              <a:extLst>
                <a:ext uri="{FF2B5EF4-FFF2-40B4-BE49-F238E27FC236}">
                  <a16:creationId xmlns:a16="http://schemas.microsoft.com/office/drawing/2014/main" id="{65E6CCC9-A09A-C70A-A056-87D1C010DF3A}"/>
                </a:ext>
              </a:extLst>
            </p:cNvPr>
            <p:cNvSpPr/>
            <p:nvPr/>
          </p:nvSpPr>
          <p:spPr>
            <a:xfrm>
              <a:off x="0" y="0"/>
              <a:ext cx="2054860" cy="2057146"/>
            </a:xfrm>
            <a:custGeom>
              <a:avLst/>
              <a:gdLst/>
              <a:ahLst/>
              <a:cxnLst/>
              <a:rect l="l" t="t" r="r" b="b"/>
              <a:pathLst>
                <a:path w="2054860" h="2057146">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FCF6DB"/>
            </a:solidFill>
          </p:spPr>
          <p:txBody>
            <a:bodyPr/>
            <a:lstStyle/>
            <a:p>
              <a:endParaRPr lang="en-US"/>
            </a:p>
          </p:txBody>
        </p:sp>
      </p:grpSp>
      <p:sp>
        <p:nvSpPr>
          <p:cNvPr id="29" name="Freeform 40">
            <a:extLst>
              <a:ext uri="{FF2B5EF4-FFF2-40B4-BE49-F238E27FC236}">
                <a16:creationId xmlns:a16="http://schemas.microsoft.com/office/drawing/2014/main" id="{F6958F03-6537-419B-1674-A341FF7012AF}"/>
              </a:ext>
            </a:extLst>
          </p:cNvPr>
          <p:cNvSpPr/>
          <p:nvPr/>
        </p:nvSpPr>
        <p:spPr>
          <a:xfrm>
            <a:off x="11100219" y="3489927"/>
            <a:ext cx="1063911" cy="797934"/>
          </a:xfrm>
          <a:custGeom>
            <a:avLst/>
            <a:gdLst/>
            <a:ahLst/>
            <a:cxnLst/>
            <a:rect l="l" t="t" r="r" b="b"/>
            <a:pathLst>
              <a:path w="1063911" h="797934">
                <a:moveTo>
                  <a:pt x="0" y="0"/>
                </a:moveTo>
                <a:lnTo>
                  <a:pt x="1063911" y="0"/>
                </a:lnTo>
                <a:lnTo>
                  <a:pt x="1063911" y="797934"/>
                </a:lnTo>
                <a:lnTo>
                  <a:pt x="0" y="797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3" name="TextBox 44">
            <a:extLst>
              <a:ext uri="{FF2B5EF4-FFF2-40B4-BE49-F238E27FC236}">
                <a16:creationId xmlns:a16="http://schemas.microsoft.com/office/drawing/2014/main" id="{086E89B0-006A-6AEF-112E-BEA201935F68}"/>
              </a:ext>
            </a:extLst>
          </p:cNvPr>
          <p:cNvSpPr txBox="1"/>
          <p:nvPr/>
        </p:nvSpPr>
        <p:spPr>
          <a:xfrm>
            <a:off x="10774763" y="6191207"/>
            <a:ext cx="6856452" cy="424860"/>
          </a:xfrm>
          <a:prstGeom prst="rect">
            <a:avLst/>
          </a:prstGeom>
        </p:spPr>
        <p:txBody>
          <a:bodyPr wrap="square" lIns="0" tIns="0" rIns="0" bIns="0" rtlCol="0" anchor="t">
            <a:spAutoFit/>
          </a:bodyPr>
          <a:lstStyle/>
          <a:p>
            <a:pPr algn="ctr">
              <a:lnSpc>
                <a:spcPct val="107000"/>
              </a:lnSpc>
              <a:spcAft>
                <a:spcPts val="800"/>
              </a:spcAft>
            </a:pPr>
            <a:r>
              <a:rPr lang="en-US" sz="2700" b="1" dirty="0">
                <a:effectLst/>
                <a:latin typeface="Times New Roman" panose="02020603050405020304" pitchFamily="18" charset="0"/>
                <a:ea typeface="DengXian" panose="02010600030101010101" pitchFamily="2" charset="-122"/>
                <a:cs typeface="Times New Roman" panose="02020603050405020304" pitchFamily="18" charset="0"/>
              </a:rPr>
              <a:t>Facial Expression Analysis</a:t>
            </a:r>
            <a:endParaRPr lang="en-US" sz="27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34" name="TextBox 45">
            <a:extLst>
              <a:ext uri="{FF2B5EF4-FFF2-40B4-BE49-F238E27FC236}">
                <a16:creationId xmlns:a16="http://schemas.microsoft.com/office/drawing/2014/main" id="{A7E0B0BA-F1A2-B4FD-7473-F2830A525FD7}"/>
              </a:ext>
            </a:extLst>
          </p:cNvPr>
          <p:cNvSpPr txBox="1"/>
          <p:nvPr/>
        </p:nvSpPr>
        <p:spPr>
          <a:xfrm>
            <a:off x="12910222" y="3668154"/>
            <a:ext cx="4713315" cy="427425"/>
          </a:xfrm>
          <a:prstGeom prst="rect">
            <a:avLst/>
          </a:prstGeom>
        </p:spPr>
        <p:txBody>
          <a:bodyPr wrap="square" lIns="0" tIns="0" rIns="0" bIns="0" rtlCol="0" anchor="t">
            <a:spAutoFit/>
          </a:bodyPr>
          <a:lstStyle/>
          <a:p>
            <a:pPr marL="0" lvl="1" indent="0" algn="l">
              <a:lnSpc>
                <a:spcPts val="3645"/>
              </a:lnSpc>
              <a:spcBef>
                <a:spcPct val="0"/>
              </a:spcBef>
            </a:pPr>
            <a:r>
              <a:rPr lang="en-US" sz="2700" b="1" dirty="0">
                <a:latin typeface="Times New Roman" panose="02020603050405020304" pitchFamily="18" charset="0"/>
                <a:cs typeface="Times New Roman" panose="02020603050405020304" pitchFamily="18" charset="0"/>
              </a:rPr>
              <a:t>Image Processing </a:t>
            </a:r>
            <a:endParaRPr lang="en-US" sz="2700" b="1" spc="258" dirty="0">
              <a:latin typeface="Times New Roman" panose="02020603050405020304" pitchFamily="18" charset="0"/>
              <a:cs typeface="Times New Roman" panose="02020603050405020304" pitchFamily="18" charset="0"/>
            </a:endParaRPr>
          </a:p>
        </p:txBody>
      </p:sp>
      <p:sp>
        <p:nvSpPr>
          <p:cNvPr id="35" name="TextBox 46">
            <a:extLst>
              <a:ext uri="{FF2B5EF4-FFF2-40B4-BE49-F238E27FC236}">
                <a16:creationId xmlns:a16="http://schemas.microsoft.com/office/drawing/2014/main" id="{5F69C6B5-3300-C78A-C025-B2D10AB49565}"/>
              </a:ext>
            </a:extLst>
          </p:cNvPr>
          <p:cNvSpPr txBox="1"/>
          <p:nvPr/>
        </p:nvSpPr>
        <p:spPr>
          <a:xfrm>
            <a:off x="1558465" y="5294310"/>
            <a:ext cx="7481026" cy="1909690"/>
          </a:xfrm>
          <a:prstGeom prst="rect">
            <a:avLst/>
          </a:prstGeom>
        </p:spPr>
        <p:txBody>
          <a:bodyPr wrap="square" lIns="0" tIns="0" rIns="0" bIns="0" rtlCol="0" anchor="t">
            <a:spAutoFit/>
          </a:bodyPr>
          <a:lstStyle/>
          <a:p>
            <a:pPr>
              <a:lnSpc>
                <a:spcPct val="150000"/>
              </a:lnSpc>
            </a:pPr>
            <a:r>
              <a:rPr lang="en-US" sz="4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Identify the short-term mental status</a:t>
            </a:r>
            <a:endParaRPr lang="en-US" sz="11500" b="1" kern="100" dirty="0">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36" name="TextBox 47">
            <a:extLst>
              <a:ext uri="{FF2B5EF4-FFF2-40B4-BE49-F238E27FC236}">
                <a16:creationId xmlns:a16="http://schemas.microsoft.com/office/drawing/2014/main" id="{50AA3029-5E55-7EE6-671C-F486F0B367BE}"/>
              </a:ext>
            </a:extLst>
          </p:cNvPr>
          <p:cNvSpPr txBox="1"/>
          <p:nvPr/>
        </p:nvSpPr>
        <p:spPr>
          <a:xfrm>
            <a:off x="4420878" y="3932166"/>
            <a:ext cx="1366316" cy="973652"/>
          </a:xfrm>
          <a:prstGeom prst="rect">
            <a:avLst/>
          </a:prstGeom>
        </p:spPr>
        <p:txBody>
          <a:bodyPr lIns="0" tIns="0" rIns="0" bIns="0" rtlCol="0" anchor="t">
            <a:spAutoFit/>
          </a:bodyPr>
          <a:lstStyle/>
          <a:p>
            <a:pPr marL="0" lvl="1" indent="0" algn="l">
              <a:lnSpc>
                <a:spcPts val="7923"/>
              </a:lnSpc>
              <a:spcBef>
                <a:spcPct val="0"/>
              </a:spcBef>
            </a:pPr>
            <a:r>
              <a:rPr lang="en-US" sz="5741" spc="562" dirty="0">
                <a:solidFill>
                  <a:srgbClr val="FFFFFF"/>
                </a:solidFill>
                <a:latin typeface="Open Sauce Bold"/>
              </a:rPr>
              <a:t>01</a:t>
            </a:r>
          </a:p>
        </p:txBody>
      </p:sp>
      <p:grpSp>
        <p:nvGrpSpPr>
          <p:cNvPr id="41" name="Group 38">
            <a:extLst>
              <a:ext uri="{FF2B5EF4-FFF2-40B4-BE49-F238E27FC236}">
                <a16:creationId xmlns:a16="http://schemas.microsoft.com/office/drawing/2014/main" id="{8E7FC339-3A99-37D1-D145-300A6591B05B}"/>
              </a:ext>
            </a:extLst>
          </p:cNvPr>
          <p:cNvGrpSpPr/>
          <p:nvPr/>
        </p:nvGrpSpPr>
        <p:grpSpPr>
          <a:xfrm>
            <a:off x="0" y="9560664"/>
            <a:ext cx="22167374" cy="756667"/>
            <a:chOff x="0" y="0"/>
            <a:chExt cx="20125241" cy="686960"/>
          </a:xfrm>
        </p:grpSpPr>
        <p:sp>
          <p:nvSpPr>
            <p:cNvPr id="42" name="Freeform 39">
              <a:extLst>
                <a:ext uri="{FF2B5EF4-FFF2-40B4-BE49-F238E27FC236}">
                  <a16:creationId xmlns:a16="http://schemas.microsoft.com/office/drawing/2014/main" id="{9F2AEBA0-BFB5-0BCE-1E5E-88BA58B6EF49}"/>
                </a:ext>
              </a:extLst>
            </p:cNvPr>
            <p:cNvSpPr/>
            <p:nvPr/>
          </p:nvSpPr>
          <p:spPr>
            <a:xfrm>
              <a:off x="0" y="0"/>
              <a:ext cx="20124916" cy="686944"/>
            </a:xfrm>
            <a:custGeom>
              <a:avLst/>
              <a:gdLst/>
              <a:ahLst/>
              <a:cxnLst/>
              <a:rect l="l" t="t" r="r" b="b"/>
              <a:pathLst>
                <a:path w="20124916" h="686944">
                  <a:moveTo>
                    <a:pt x="16548700" y="0"/>
                  </a:moveTo>
                  <a:cubicBezTo>
                    <a:pt x="0" y="0"/>
                    <a:pt x="0" y="0"/>
                    <a:pt x="0" y="0"/>
                  </a:cubicBezTo>
                  <a:cubicBezTo>
                    <a:pt x="0" y="686944"/>
                    <a:pt x="0" y="686944"/>
                    <a:pt x="0" y="686944"/>
                  </a:cubicBezTo>
                  <a:cubicBezTo>
                    <a:pt x="16548700" y="686944"/>
                    <a:pt x="16548700" y="686944"/>
                    <a:pt x="16548700" y="686944"/>
                  </a:cubicBezTo>
                  <a:cubicBezTo>
                    <a:pt x="18519037" y="686944"/>
                    <a:pt x="20124916" y="532675"/>
                    <a:pt x="20124916" y="343442"/>
                  </a:cubicBezTo>
                  <a:cubicBezTo>
                    <a:pt x="20124916" y="154208"/>
                    <a:pt x="18519037" y="0"/>
                    <a:pt x="16548700" y="0"/>
                  </a:cubicBezTo>
                  <a:close/>
                </a:path>
              </a:pathLst>
            </a:custGeom>
            <a:solidFill>
              <a:srgbClr val="545454"/>
            </a:solidFill>
          </p:spPr>
          <p:txBody>
            <a:bodyPr/>
            <a:lstStyle/>
            <a:p>
              <a:endParaRPr lang="en-US" dirty="0"/>
            </a:p>
          </p:txBody>
        </p:sp>
      </p:grpSp>
      <p:sp>
        <p:nvSpPr>
          <p:cNvPr id="20" name="Freeform 29">
            <a:extLst>
              <a:ext uri="{FF2B5EF4-FFF2-40B4-BE49-F238E27FC236}">
                <a16:creationId xmlns:a16="http://schemas.microsoft.com/office/drawing/2014/main" id="{70236ED1-5332-3EF5-2E1C-2AAAF13A642D}"/>
              </a:ext>
            </a:extLst>
          </p:cNvPr>
          <p:cNvSpPr/>
          <p:nvPr/>
        </p:nvSpPr>
        <p:spPr>
          <a:xfrm>
            <a:off x="9846923" y="5926595"/>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3" name="Right Triangle 62">
            <a:extLst>
              <a:ext uri="{FF2B5EF4-FFF2-40B4-BE49-F238E27FC236}">
                <a16:creationId xmlns:a16="http://schemas.microsoft.com/office/drawing/2014/main" id="{51F99B22-F6D6-F984-2581-750FD070E578}"/>
              </a:ext>
            </a:extLst>
          </p:cNvPr>
          <p:cNvSpPr/>
          <p:nvPr/>
        </p:nvSpPr>
        <p:spPr>
          <a:xfrm rot="5400000">
            <a:off x="2238182" y="-2761739"/>
            <a:ext cx="5997418" cy="11024805"/>
          </a:xfrm>
          <a:prstGeom prst="rtTriangl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5">
            <a:extLst>
              <a:ext uri="{FF2B5EF4-FFF2-40B4-BE49-F238E27FC236}">
                <a16:creationId xmlns:a16="http://schemas.microsoft.com/office/drawing/2014/main" id="{53750F42-FEC4-BA70-2469-03C7670F0B4D}"/>
              </a:ext>
            </a:extLst>
          </p:cNvPr>
          <p:cNvGrpSpPr/>
          <p:nvPr/>
        </p:nvGrpSpPr>
        <p:grpSpPr>
          <a:xfrm rot="19898820">
            <a:off x="-3824917" y="5247860"/>
            <a:ext cx="8282376" cy="404757"/>
            <a:chOff x="0" y="0"/>
            <a:chExt cx="2181367" cy="106603"/>
          </a:xfrm>
        </p:grpSpPr>
        <p:sp>
          <p:nvSpPr>
            <p:cNvPr id="44" name="Freeform 6">
              <a:extLst>
                <a:ext uri="{FF2B5EF4-FFF2-40B4-BE49-F238E27FC236}">
                  <a16:creationId xmlns:a16="http://schemas.microsoft.com/office/drawing/2014/main" id="{9937FD2D-C55B-86E2-87B3-C500224AA535}"/>
                </a:ext>
              </a:extLst>
            </p:cNvPr>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004AAD"/>
            </a:solidFill>
          </p:spPr>
          <p:txBody>
            <a:bodyPr/>
            <a:lstStyle/>
            <a:p>
              <a:endParaRPr lang="en-US"/>
            </a:p>
          </p:txBody>
        </p:sp>
        <p:sp>
          <p:nvSpPr>
            <p:cNvPr id="45" name="TextBox 7">
              <a:extLst>
                <a:ext uri="{FF2B5EF4-FFF2-40B4-BE49-F238E27FC236}">
                  <a16:creationId xmlns:a16="http://schemas.microsoft.com/office/drawing/2014/main" id="{29F6039E-837C-A107-73A3-8215496B79E6}"/>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46" name="Group 8">
            <a:extLst>
              <a:ext uri="{FF2B5EF4-FFF2-40B4-BE49-F238E27FC236}">
                <a16:creationId xmlns:a16="http://schemas.microsoft.com/office/drawing/2014/main" id="{7A3CD10E-6CDB-047E-696A-B707C0D59709}"/>
              </a:ext>
            </a:extLst>
          </p:cNvPr>
          <p:cNvGrpSpPr/>
          <p:nvPr/>
        </p:nvGrpSpPr>
        <p:grpSpPr>
          <a:xfrm rot="19904596">
            <a:off x="4065144" y="1095861"/>
            <a:ext cx="8282376" cy="111180"/>
            <a:chOff x="0" y="0"/>
            <a:chExt cx="2181367" cy="29282"/>
          </a:xfrm>
        </p:grpSpPr>
        <p:sp>
          <p:nvSpPr>
            <p:cNvPr id="47" name="Freeform 9">
              <a:extLst>
                <a:ext uri="{FF2B5EF4-FFF2-40B4-BE49-F238E27FC236}">
                  <a16:creationId xmlns:a16="http://schemas.microsoft.com/office/drawing/2014/main" id="{A0785C44-8912-00DA-80B4-4290B5E37043}"/>
                </a:ext>
              </a:extLst>
            </p:cNvPr>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004AAD"/>
            </a:solidFill>
          </p:spPr>
          <p:txBody>
            <a:bodyPr/>
            <a:lstStyle/>
            <a:p>
              <a:endParaRPr lang="en-US"/>
            </a:p>
          </p:txBody>
        </p:sp>
        <p:sp>
          <p:nvSpPr>
            <p:cNvPr id="48" name="TextBox 10">
              <a:extLst>
                <a:ext uri="{FF2B5EF4-FFF2-40B4-BE49-F238E27FC236}">
                  <a16:creationId xmlns:a16="http://schemas.microsoft.com/office/drawing/2014/main" id="{E74C6462-05C0-B988-0C0E-97C923E01D60}"/>
                </a:ext>
              </a:extLst>
            </p:cNvPr>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TextBox 9">
            <a:extLst>
              <a:ext uri="{FF2B5EF4-FFF2-40B4-BE49-F238E27FC236}">
                <a16:creationId xmlns:a16="http://schemas.microsoft.com/office/drawing/2014/main" id="{8C95D119-5EC9-1BDA-9856-975E828C2C2A}"/>
              </a:ext>
            </a:extLst>
          </p:cNvPr>
          <p:cNvSpPr txBox="1"/>
          <p:nvPr/>
        </p:nvSpPr>
        <p:spPr>
          <a:xfrm>
            <a:off x="14593845" y="239438"/>
            <a:ext cx="3694155"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Amarasinghe</a:t>
            </a:r>
            <a:r>
              <a:rPr lang="en-US" sz="2800" dirty="0">
                <a:latin typeface="Times New Roman" panose="02020603050405020304" pitchFamily="18" charset="0"/>
                <a:cs typeface="Times New Roman" panose="02020603050405020304" pitchFamily="18" charset="0"/>
              </a:rPr>
              <a:t> R.A.D.T.</a:t>
            </a:r>
          </a:p>
        </p:txBody>
      </p:sp>
    </p:spTree>
    <p:extLst>
      <p:ext uri="{BB962C8B-B14F-4D97-AF65-F5344CB8AC3E}">
        <p14:creationId xmlns:p14="http://schemas.microsoft.com/office/powerpoint/2010/main" val="3076430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1103</TotalTime>
  <Words>437</Words>
  <Application>Microsoft Office PowerPoint</Application>
  <PresentationFormat>Custom</PresentationFormat>
  <Paragraphs>103</Paragraphs>
  <Slides>16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Codec Pro ExtraBold</vt:lpstr>
      <vt:lpstr>Open Sauce</vt:lpstr>
      <vt:lpstr>Arial</vt:lpstr>
      <vt:lpstr>Algerian</vt:lpstr>
      <vt:lpstr>Codec Pro ExtraBold Italics</vt:lpstr>
      <vt:lpstr>Wingdings</vt:lpstr>
      <vt:lpstr>Times New Roman</vt:lpstr>
      <vt:lpstr>Open Sauce Bold</vt:lpstr>
      <vt:lpstr>Amasis MT Pro Black</vt:lpstr>
      <vt:lpstr>Calibri</vt:lpstr>
      <vt:lpstr>Cambria Math</vt:lpstr>
      <vt:lpstr>Montserrat Light</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Shopping Application for Visually Challanged</dc:title>
  <dc:creator>Nethma Dhananjaya</dc:creator>
  <cp:lastModifiedBy>Senadheera W.D.N.D. it21220388</cp:lastModifiedBy>
  <cp:revision>26</cp:revision>
  <dcterms:created xsi:type="dcterms:W3CDTF">2006-08-16T00:00:00Z</dcterms:created>
  <dcterms:modified xsi:type="dcterms:W3CDTF">2024-07-04T06:47:49Z</dcterms:modified>
  <dc:identifier>DAFqXa9c1Jk</dc:identifier>
</cp:coreProperties>
</file>